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08" y="-72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008655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gVY04NQUpx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94950" y="982475"/>
            <a:ext cx="8507575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Cardiovascular System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456950" y="2083150"/>
            <a:ext cx="6983575" cy="8205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heart and blood vessels</a:t>
            </a:r>
          </a:p>
        </p:txBody>
      </p:sp>
      <p:pic>
        <p:nvPicPr>
          <p:cNvPr id="21" name="Shape 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0000" y="3048000"/>
            <a:ext cx="7408324" cy="423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9325"/>
            <a:ext cx="4572000" cy="448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1325" y="0"/>
            <a:ext cx="5418650" cy="58737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/>
        </p:nvSpPr>
        <p:spPr>
          <a:xfrm>
            <a:off x="271625" y="4866550"/>
            <a:ext cx="4697575" cy="27784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Mitral = bicuspid (left side)</a:t>
            </a:r>
            <a:b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Tricuspid (right side)</a:t>
            </a:r>
          </a:p>
          <a:p>
            <a:pPr marL="0" marR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Aortic and Pulmonary are both semilunar valves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854868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Path of Blood Flow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7325" y="1185325"/>
            <a:ext cx="6519325" cy="46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075" y="6593400"/>
            <a:ext cx="45085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/>
        </p:nvSpPr>
        <p:spPr>
          <a:xfrm>
            <a:off x="446250" y="6660425"/>
            <a:ext cx="4348325" cy="6811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*This is a good time to watch some of the heart animations and tutorials.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45900" y="6360575"/>
            <a:ext cx="2508250" cy="118532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7722300" y="6485800"/>
            <a:ext cx="2242250" cy="10004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Label the heart diagram on your notes!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0" y="951050"/>
            <a:ext cx="9143999" cy="571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2075" y="508125"/>
            <a:ext cx="6826349" cy="683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325" y="931325"/>
            <a:ext cx="8551324" cy="629707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610300" y="305150"/>
            <a:ext cx="4697575" cy="384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 your labels!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0" y="677325"/>
            <a:ext cx="5651500" cy="66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6621625" y="4115150"/>
            <a:ext cx="2411575" cy="24697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 the valves</a:t>
            </a:r>
          </a:p>
          <a:p>
            <a:pPr marL="0" marR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(#5 is not a valve)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0" y="677325"/>
            <a:ext cx="5651500" cy="66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6429950" y="3200950"/>
            <a:ext cx="3589799" cy="34217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Pulmonary Valve</a:t>
            </a:r>
            <a:b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Tricuspid Valve</a:t>
            </a:r>
            <a:b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Mitral (Bicuspid) Valve</a:t>
            </a:r>
            <a:b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Aortic Valve</a:t>
            </a:r>
            <a:b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Heart Apex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Tainted Love…?</a:t>
            </a:r>
          </a:p>
        </p:txBody>
      </p:sp>
      <p:sp>
        <p:nvSpPr>
          <p:cNvPr id="27" name="Shape 27">
            <a:hlinkClick r:id="rId3"/>
          </p:cNvPr>
          <p:cNvSpPr/>
          <p:nvPr/>
        </p:nvSpPr>
        <p:spPr>
          <a:xfrm>
            <a:off x="1731725" y="1731225"/>
            <a:ext cx="6910749" cy="5183074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/>
        </p:nvSpPr>
        <p:spPr>
          <a:xfrm>
            <a:off x="610300" y="559150"/>
            <a:ext cx="3258249" cy="65796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33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Systemic Circulation</a:t>
            </a: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delivers blood to all body cells and carries away waste</a:t>
            </a:r>
          </a:p>
          <a:p>
            <a:pPr marL="0" marR="0" indent="0" algn="l">
              <a:lnSpc>
                <a:spcPct val="107916"/>
              </a:lnSpc>
              <a:spcBef>
                <a:spcPts val="604"/>
              </a:spcBef>
              <a:spcAft>
                <a:spcPts val="0"/>
              </a:spcAft>
              <a:buNone/>
            </a:pPr>
            <a:r>
              <a:rPr lang="en-US" sz="3333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Pulmonary Circulation</a:t>
            </a: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eliminates carbon dioxide and oxygenates blood (lung pathway) </a:t>
            </a:r>
          </a:p>
          <a:p>
            <a:pPr marL="0" marR="0" indent="0" algn="l">
              <a:lnSpc>
                <a:spcPct val="107916"/>
              </a:lnSpc>
              <a:spcBef>
                <a:spcPts val="604"/>
              </a:spcBef>
              <a:spcAft>
                <a:spcPts val="0"/>
              </a:spcAft>
              <a:buNone/>
            </a:pPr>
            <a:endParaRPr sz="3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Shape 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9325" y="677325"/>
            <a:ext cx="5979574" cy="65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29875" y="105000"/>
            <a:ext cx="9015574" cy="931921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Structure of the Heart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291600" y="1190250"/>
            <a:ext cx="4189575" cy="66459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Heart Size – about 14 cm x 9 cm (the size of a fist). </a:t>
            </a:r>
          </a:p>
          <a:p>
            <a:pPr marL="0" marR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Located in the </a:t>
            </a:r>
            <a:r>
              <a:rPr lang="en-US" sz="311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mediastinum</a:t>
            </a: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(space between lungs, backbone, sternum), between the 2</a:t>
            </a:r>
            <a:r>
              <a:rPr lang="en-US" sz="207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rib and the 5</a:t>
            </a:r>
            <a:r>
              <a:rPr lang="en-US" sz="207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intercostal space. </a:t>
            </a:r>
          </a:p>
          <a:p>
            <a:pPr marL="0" marR="0" indent="0" algn="l" rtl="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distal end of the heart is called the </a:t>
            </a:r>
            <a:r>
              <a:rPr lang="en-US" sz="311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apex</a:t>
            </a: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indent="0" algn="l" rtl="0">
              <a:lnSpc>
                <a:spcPct val="12013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Shape 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24000"/>
            <a:ext cx="5418650" cy="565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/>
        </p:nvSpPr>
        <p:spPr>
          <a:xfrm>
            <a:off x="440950" y="220475"/>
            <a:ext cx="9015574" cy="31065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Fibrous Pericardium</a:t>
            </a: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encloses the heart (like a bag) and has 2 layers 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3555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visceral pericardium</a:t>
            </a: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(inner) 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3555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parietal pericardium</a:t>
            </a: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(outer, attached to diaphragm, sternum and vertebrae)</a:t>
            </a:r>
          </a:p>
          <a:p>
            <a:pPr marL="0" marR="0" indent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Shape 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4000" y="3418400"/>
            <a:ext cx="5715000" cy="420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/>
        </p:nvSpPr>
        <p:spPr>
          <a:xfrm>
            <a:off x="610300" y="305150"/>
            <a:ext cx="9015574" cy="38685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Pericardial cavity</a:t>
            </a: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contains fluid for the heart to float in, reducing friction</a:t>
            </a:r>
          </a:p>
          <a:p>
            <a:pPr marL="0" marR="0" indent="0" algn="l">
              <a:lnSpc>
                <a:spcPct val="10781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Wall of the Heart </a:t>
            </a:r>
          </a:p>
          <a:p>
            <a:pPr marL="381000" marR="0" lvl="0" indent="-50800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Arial"/>
              <a:buNone/>
            </a:pPr>
            <a:r>
              <a:rPr lang="en-US" sz="311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Epicardium </a:t>
            </a: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outer layer, reduces friction</a:t>
            </a:r>
          </a:p>
          <a:p>
            <a:pPr marL="381000" marR="0" lvl="0" indent="-50800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Arial"/>
              <a:buNone/>
            </a:pPr>
            <a:r>
              <a:rPr lang="en-US" sz="311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Myocardium </a:t>
            </a: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middle layer, mostly cardiac muscle</a:t>
            </a:r>
          </a:p>
          <a:p>
            <a:pPr marL="381000" marR="0" lvl="0" indent="-50800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00358"/>
              <a:buFont typeface="Arial"/>
              <a:buNone/>
            </a:pPr>
            <a:r>
              <a:rPr lang="en-US" sz="311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Endocardium</a:t>
            </a: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thin inner lining, within chambers of the heart</a:t>
            </a:r>
          </a:p>
          <a:p>
            <a:pPr marL="0" marR="0" indent="0" algn="l">
              <a:lnSpc>
                <a:spcPct val="107812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2400" y="4368775"/>
            <a:ext cx="4656649" cy="366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9319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Heart Chambers &amp; Valves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610300" y="1321150"/>
            <a:ext cx="9015574" cy="55107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6246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Char char="●"/>
            </a:pPr>
            <a:r>
              <a:rPr lang="en-US" sz="3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heart is a double pump. Circulation is a double circuit: Pulmonary (lungs only) and systemic (rest of the body)</a:t>
            </a:r>
          </a:p>
          <a:p>
            <a:pPr marL="381000" marR="0" lvl="0" indent="-262466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Char char="●"/>
            </a:pPr>
            <a:r>
              <a:rPr lang="en-US" sz="3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Heart has 4 chambers: </a:t>
            </a:r>
          </a:p>
          <a:p>
            <a:pPr marL="762000" marR="0" lvl="1" indent="-234244" algn="l">
              <a:lnSpc>
                <a:spcPct val="100000"/>
              </a:lnSpc>
              <a:spcBef>
                <a:spcPts val="521"/>
              </a:spcBef>
              <a:spcAft>
                <a:spcPts val="0"/>
              </a:spcAft>
              <a:buClr>
                <a:srgbClr val="000000"/>
              </a:buClr>
              <a:buSzPct val="99616"/>
              <a:buFont typeface="Courier New"/>
              <a:buChar char="o"/>
            </a:pPr>
            <a:r>
              <a:rPr lang="en-US" sz="2888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Atria</a:t>
            </a:r>
            <a:r>
              <a:rPr lang="en-US" sz="2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thin upper chambers that receive blood returning to the heart through </a:t>
            </a:r>
            <a:r>
              <a:rPr lang="en-US" sz="2888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veins</a:t>
            </a:r>
            <a:r>
              <a:rPr lang="en-US" sz="2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 Right and Left Atrium</a:t>
            </a:r>
          </a:p>
          <a:p>
            <a:pPr marL="762000" marR="0" lvl="1" indent="-234244" algn="l">
              <a:lnSpc>
                <a:spcPct val="100000"/>
              </a:lnSpc>
              <a:spcBef>
                <a:spcPts val="521"/>
              </a:spcBef>
              <a:spcAft>
                <a:spcPts val="0"/>
              </a:spcAft>
              <a:buClr>
                <a:srgbClr val="000000"/>
              </a:buClr>
              <a:buSzPct val="99616"/>
              <a:buFont typeface="Courier New"/>
              <a:buChar char="o"/>
            </a:pPr>
            <a:r>
              <a:rPr lang="en-US" sz="2888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Ventricles</a:t>
            </a:r>
            <a:r>
              <a:rPr lang="en-US" sz="2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thick, muscular lower chambers. Receive blood from the atria above them. Force (pump) blood out of the heart through </a:t>
            </a:r>
            <a:r>
              <a:rPr lang="en-US" sz="2888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arteries</a:t>
            </a:r>
            <a:r>
              <a:rPr lang="en-US" sz="2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Right and left ventricle.</a:t>
            </a:r>
          </a:p>
          <a:p>
            <a:pPr marL="381000" marR="0" lvl="0" indent="-262466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Char char="●"/>
            </a:pPr>
            <a:r>
              <a:rPr lang="en-US" sz="3333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Septum</a:t>
            </a: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separates the right and left sides of the heart</a:t>
            </a:r>
          </a:p>
          <a:p>
            <a:pPr marL="0" marR="0" indent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None/>
            </a:pPr>
            <a:endParaRPr sz="3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8650" y="169325"/>
            <a:ext cx="6265324" cy="678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610300" y="389800"/>
            <a:ext cx="9015574" cy="6069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6246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Char char="●"/>
            </a:pPr>
            <a:r>
              <a:rPr lang="en-US" sz="3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Valves of the Heart – allow one-way flow of blood. </a:t>
            </a:r>
            <a:br>
              <a:rPr lang="en-US" sz="3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total</a:t>
            </a:r>
          </a:p>
          <a:p>
            <a:pPr marL="381000" marR="0" lvl="0" indent="-262466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Char char="●"/>
            </a:pPr>
            <a:r>
              <a:rPr lang="en-US" sz="3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(2 </a:t>
            </a:r>
            <a:r>
              <a:rPr lang="en-US" sz="3333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Atrioventricular Valves</a:t>
            </a:r>
            <a:r>
              <a:rPr lang="en-US" sz="3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(AV) &amp; 2 </a:t>
            </a:r>
            <a:r>
              <a:rPr lang="en-US" sz="3333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Semilunar valves</a:t>
            </a:r>
            <a:r>
              <a:rPr lang="en-US" sz="3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</a:p>
          <a:p>
            <a:pPr marL="762000" marR="0" lvl="1" indent="-234244" algn="l">
              <a:lnSpc>
                <a:spcPct val="100000"/>
              </a:lnSpc>
              <a:spcBef>
                <a:spcPts val="521"/>
              </a:spcBef>
              <a:spcAft>
                <a:spcPts val="0"/>
              </a:spcAft>
              <a:buClr>
                <a:srgbClr val="000000"/>
              </a:buClr>
              <a:buSzPct val="99616"/>
              <a:buFont typeface="Courier New"/>
              <a:buChar char="o"/>
            </a:pPr>
            <a:r>
              <a:rPr lang="en-US" sz="2888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Left Atrioventricular valve</a:t>
            </a:r>
            <a:r>
              <a:rPr lang="en-US" sz="2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also called the </a:t>
            </a:r>
            <a:r>
              <a:rPr lang="en-US" sz="2888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bicuspid valve</a:t>
            </a:r>
            <a:r>
              <a:rPr lang="en-US" sz="2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 sz="2888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mitral valve</a:t>
            </a:r>
            <a:r>
              <a:rPr lang="en-US" sz="2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Between left atrium and ventricle</a:t>
            </a:r>
          </a:p>
          <a:p>
            <a:pPr marL="762000" marR="0" lvl="1" indent="-234244" algn="l">
              <a:lnSpc>
                <a:spcPct val="100000"/>
              </a:lnSpc>
              <a:spcBef>
                <a:spcPts val="521"/>
              </a:spcBef>
              <a:spcAft>
                <a:spcPts val="0"/>
              </a:spcAft>
              <a:buClr>
                <a:srgbClr val="000000"/>
              </a:buClr>
              <a:buSzPct val="99616"/>
              <a:buFont typeface="Courier New"/>
              <a:buChar char="o"/>
            </a:pPr>
            <a:r>
              <a:rPr lang="en-US" sz="2888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Right Atrioventricular valve</a:t>
            </a:r>
            <a:r>
              <a:rPr lang="en-US" sz="2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also called the </a:t>
            </a:r>
            <a:r>
              <a:rPr lang="en-US" sz="2888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tricuspid valve</a:t>
            </a:r>
            <a:r>
              <a:rPr lang="en-US" sz="2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Between right atrium and ventricle</a:t>
            </a:r>
          </a:p>
          <a:p>
            <a:pPr marL="381000" marR="0" lvl="0" indent="-262466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Char char="●"/>
            </a:pPr>
            <a:r>
              <a:rPr lang="en-US" sz="3333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Aortic Semilunar</a:t>
            </a: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or just </a:t>
            </a:r>
            <a:r>
              <a:rPr lang="en-US" sz="3333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aortic valve</a:t>
            </a: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Between the left ventricle and the aorta</a:t>
            </a:r>
          </a:p>
          <a:p>
            <a:pPr marL="381000" marR="0" lvl="0" indent="-262466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Char char="●"/>
            </a:pPr>
            <a:r>
              <a:rPr lang="en-US" sz="3333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Pulmonary Semilunar</a:t>
            </a: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or just </a:t>
            </a:r>
            <a:r>
              <a:rPr lang="en-US" sz="3333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pulmonary valve</a:t>
            </a: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Between the left ventricle and the aorta</a:t>
            </a:r>
          </a:p>
          <a:p>
            <a:pPr marL="0" marR="0" indent="0" algn="l">
              <a:lnSpc>
                <a:spcPct val="100000"/>
              </a:lnSpc>
              <a:spcBef>
                <a:spcPts val="604"/>
              </a:spcBef>
              <a:spcAft>
                <a:spcPts val="0"/>
              </a:spcAft>
              <a:buNone/>
            </a:pPr>
            <a:endParaRPr sz="3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</Words>
  <Application>Microsoft Office PowerPoint</Application>
  <PresentationFormat>Custom</PresentationFormat>
  <Paragraphs>41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Custom Theme</vt:lpstr>
      <vt:lpstr>Cardiovascular System</vt:lpstr>
      <vt:lpstr>Tainted Love…?</vt:lpstr>
      <vt:lpstr>PowerPoint Presentation</vt:lpstr>
      <vt:lpstr>Structure of the Heart</vt:lpstr>
      <vt:lpstr>PowerPoint Presentation</vt:lpstr>
      <vt:lpstr>PowerPoint Presentation</vt:lpstr>
      <vt:lpstr>Heart Chambers &amp; Valves</vt:lpstr>
      <vt:lpstr>PowerPoint Presentation</vt:lpstr>
      <vt:lpstr>PowerPoint Presentation</vt:lpstr>
      <vt:lpstr>PowerPoint Presentation</vt:lpstr>
      <vt:lpstr>Path of Blood Flow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System</dc:title>
  <dc:creator>Skrzypczak, Jacey</dc:creator>
  <cp:lastModifiedBy>Windows User</cp:lastModifiedBy>
  <cp:revision>2</cp:revision>
  <dcterms:modified xsi:type="dcterms:W3CDTF">2015-04-14T17:42:20Z</dcterms:modified>
</cp:coreProperties>
</file>