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20"/>
  </p:notesMasterIdLst>
  <p:handoutMasterIdLst>
    <p:handoutMasterId r:id="rId21"/>
  </p:handoutMasterIdLst>
  <p:sldIdLst>
    <p:sldId id="329" r:id="rId2"/>
    <p:sldId id="325" r:id="rId3"/>
    <p:sldId id="299" r:id="rId4"/>
    <p:sldId id="302" r:id="rId5"/>
    <p:sldId id="330" r:id="rId6"/>
    <p:sldId id="303" r:id="rId7"/>
    <p:sldId id="304" r:id="rId8"/>
    <p:sldId id="306" r:id="rId9"/>
    <p:sldId id="307" r:id="rId10"/>
    <p:sldId id="308" r:id="rId11"/>
    <p:sldId id="309" r:id="rId12"/>
    <p:sldId id="311" r:id="rId13"/>
    <p:sldId id="312" r:id="rId14"/>
    <p:sldId id="331" r:id="rId15"/>
    <p:sldId id="324" r:id="rId16"/>
    <p:sldId id="328" r:id="rId17"/>
    <p:sldId id="318" r:id="rId18"/>
    <p:sldId id="320" r:id="rId19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FF"/>
    <a:srgbClr val="006300"/>
    <a:srgbClr val="000000"/>
    <a:srgbClr val="CC0000"/>
    <a:srgbClr val="FFEA18"/>
    <a:srgbClr val="0F116A"/>
    <a:srgbClr val="80FF00"/>
    <a:srgbClr val="4045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7" d="100"/>
          <a:sy n="107" d="100"/>
        </p:scale>
        <p:origin x="-84" y="-36"/>
      </p:cViewPr>
      <p:guideLst>
        <p:guide orient="horz" pos="216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096000" y="8686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pPr>
              <a:defRPr/>
            </a:pPr>
            <a:fld id="{61D0D4AB-0862-C343-A5D2-EE326CCA7751}" type="slidenum">
              <a:rPr lang="en-US"/>
              <a:pPr>
                <a:defRPr/>
              </a:pPr>
              <a:t>‹#›</a:t>
            </a:fld>
            <a:endParaRPr lang="en-US" sz="1200"/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228600" y="141288"/>
            <a:ext cx="6400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>
              <a:tabLst>
                <a:tab pos="6170613" algn="r"/>
              </a:tabLst>
              <a:defRPr/>
            </a:pPr>
            <a:r>
              <a:rPr lang="en-US" sz="1100" b="1" dirty="0"/>
              <a:t>	</a:t>
            </a:r>
            <a:endParaRPr lang="en-US" sz="1800" b="1" dirty="0"/>
          </a:p>
          <a:p>
            <a:pPr>
              <a:tabLst>
                <a:tab pos="6170613" algn="r"/>
              </a:tabLst>
              <a:defRPr/>
            </a:pPr>
            <a:r>
              <a:rPr lang="en-US" sz="1400" b="1" dirty="0"/>
              <a:t>AP Biology</a:t>
            </a:r>
          </a:p>
        </p:txBody>
      </p:sp>
    </p:spTree>
    <p:extLst>
      <p:ext uri="{BB962C8B-B14F-4D97-AF65-F5344CB8AC3E}">
        <p14:creationId xmlns:p14="http://schemas.microsoft.com/office/powerpoint/2010/main" val="1995934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600C46DA-4616-8B42-88FD-40567B372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774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628650" indent="-17145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0C46DA-4616-8B42-88FD-40567B3721C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61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45D936-7D39-0546-88AA-F5ECBC104139}" type="slidenum">
              <a:rPr lang="en-US"/>
              <a:pPr/>
              <a:t>11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</a:rPr>
              <a:t>Most (all?) substances are more dense when they are solid, but not water…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</a:rPr>
              <a:t>Lower density as a solid = Ice floats!</a:t>
            </a:r>
          </a:p>
          <a:p>
            <a:pPr lvl="1" eaLnBrk="1" hangingPunct="1">
              <a:buFont typeface="Wingdings" charset="2"/>
              <a:buChar char="§"/>
            </a:pPr>
            <a:r>
              <a:rPr lang="en-US">
                <a:solidFill>
                  <a:srgbClr val="000000"/>
                </a:solidFill>
              </a:rPr>
              <a:t>H bonds form a crystal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9BB257-27FB-EC4D-A25A-378C9F3AFBEA}" type="slidenum">
              <a:rPr lang="en-US"/>
              <a:pPr/>
              <a:t>12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>
                <a:solidFill>
                  <a:srgbClr val="000000"/>
                </a:solidFill>
              </a:rPr>
              <a:t>Oceans &amp; lakes don’t freeze solid</a:t>
            </a:r>
          </a:p>
          <a:p>
            <a:pPr marL="284163" lvl="1" indent="-169863" eaLnBrk="1" hangingPunct="1">
              <a:buFont typeface="Wingdings" charset="2"/>
              <a:buChar char="§"/>
            </a:pPr>
            <a:r>
              <a:rPr lang="en-US">
                <a:solidFill>
                  <a:srgbClr val="000000"/>
                </a:solidFill>
              </a:rPr>
              <a:t>surface ice insulates water below</a:t>
            </a:r>
          </a:p>
          <a:p>
            <a:pPr marL="568325" lvl="2" indent="-169863" eaLnBrk="1" hangingPunct="1">
              <a:buFont typeface="Wingdings" charset="2"/>
              <a:buChar char="§"/>
            </a:pPr>
            <a:r>
              <a:rPr lang="en-US" b="0">
                <a:solidFill>
                  <a:srgbClr val="000000"/>
                </a:solidFill>
              </a:rPr>
              <a:t>allowing life to survive the winter</a:t>
            </a:r>
          </a:p>
          <a:p>
            <a:pPr marL="284163" lvl="1" indent="-169863" eaLnBrk="1" hangingPunct="1">
              <a:buFont typeface="Wingdings" charset="2"/>
              <a:buChar char="§"/>
            </a:pPr>
            <a:r>
              <a:rPr lang="en-US">
                <a:solidFill>
                  <a:srgbClr val="000000"/>
                </a:solidFill>
              </a:rPr>
              <a:t>if ice sank…</a:t>
            </a:r>
          </a:p>
          <a:p>
            <a:pPr marL="568325" lvl="2" indent="-169863" eaLnBrk="1" hangingPunct="1">
              <a:buFont typeface="Wingdings" charset="2"/>
              <a:buChar char="§"/>
            </a:pPr>
            <a:r>
              <a:rPr lang="en-US" b="0">
                <a:solidFill>
                  <a:srgbClr val="000000"/>
                </a:solidFill>
              </a:rPr>
              <a:t>ponds, lakes &amp; even oceans would freeze solid</a:t>
            </a:r>
          </a:p>
          <a:p>
            <a:pPr marL="568325" lvl="2" indent="-169863" eaLnBrk="1" hangingPunct="1">
              <a:buFont typeface="Wingdings" charset="2"/>
              <a:buChar char="§"/>
            </a:pPr>
            <a:r>
              <a:rPr lang="en-US" b="0">
                <a:solidFill>
                  <a:srgbClr val="000000"/>
                </a:solidFill>
              </a:rPr>
              <a:t>in summer, only upper few inches would thaw</a:t>
            </a:r>
          </a:p>
          <a:p>
            <a:pPr marL="284163" lvl="1" indent="-169863" eaLnBrk="1" hangingPunct="1">
              <a:buFont typeface="Wingdings" charset="2"/>
              <a:buChar char="§"/>
            </a:pPr>
            <a:r>
              <a:rPr lang="en-US">
                <a:solidFill>
                  <a:srgbClr val="000000"/>
                </a:solidFill>
              </a:rPr>
              <a:t>seasonal turnover of lakes</a:t>
            </a:r>
          </a:p>
          <a:p>
            <a:pPr marL="568325" lvl="2" indent="-169863" eaLnBrk="1" hangingPunct="1">
              <a:buFont typeface="Wingdings" charset="2"/>
              <a:buChar char="§"/>
            </a:pPr>
            <a:r>
              <a:rPr lang="en-US" b="0">
                <a:solidFill>
                  <a:srgbClr val="000000"/>
                </a:solidFill>
              </a:rPr>
              <a:t>sinking cold H</a:t>
            </a:r>
            <a:r>
              <a:rPr lang="en-US" b="0" baseline="-25000">
                <a:solidFill>
                  <a:srgbClr val="000000"/>
                </a:solidFill>
              </a:rPr>
              <a:t>2</a:t>
            </a:r>
            <a:r>
              <a:rPr lang="en-US" b="0">
                <a:solidFill>
                  <a:srgbClr val="000000"/>
                </a:solidFill>
              </a:rPr>
              <a:t>O cycles nutrients in autumn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2F1127-CC5F-FF4A-A084-7193F8DB8AC8}" type="slidenum">
              <a:rPr lang="en-US"/>
              <a:pPr/>
              <a:t>13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marL="173038" indent="-173038" eaLnBrk="1" hangingPunct="1">
              <a:buFont typeface="Wingdings" charset="2"/>
              <a:buNone/>
            </a:pPr>
            <a:r>
              <a:rPr lang="en-US"/>
              <a:t>Specific heat</a:t>
            </a:r>
            <a:endParaRPr lang="en-US">
              <a:solidFill>
                <a:srgbClr val="000000"/>
              </a:solidFill>
            </a:endParaRPr>
          </a:p>
          <a:p>
            <a:pPr marL="173038" indent="-173038" eaLnBrk="1" hangingPunct="1">
              <a:buFont typeface="Wingdings" charset="2"/>
              <a:buChar char="§"/>
            </a:pPr>
            <a:r>
              <a:rPr lang="en-US">
                <a:solidFill>
                  <a:srgbClr val="000000"/>
                </a:solidFill>
              </a:rPr>
              <a:t>H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O resists changes in temperature</a:t>
            </a:r>
          </a:p>
          <a:p>
            <a:pPr marL="457200" lvl="1" indent="-169863" eaLnBrk="1" hangingPunct="1">
              <a:buFont typeface="Wingdings" charset="2"/>
              <a:buChar char="§"/>
            </a:pPr>
            <a:r>
              <a:rPr lang="en-US">
                <a:solidFill>
                  <a:srgbClr val="000000"/>
                </a:solidFill>
              </a:rPr>
              <a:t>high specific heat = heats &amp; cools slowly</a:t>
            </a:r>
          </a:p>
          <a:p>
            <a:pPr marL="457200" lvl="1" indent="-169863" eaLnBrk="1" hangingPunct="1">
              <a:buFont typeface="Wingdings" charset="2"/>
              <a:buChar char="§"/>
            </a:pPr>
            <a:r>
              <a:rPr lang="en-US">
                <a:solidFill>
                  <a:srgbClr val="000000"/>
                </a:solidFill>
              </a:rPr>
              <a:t>takes a lot to heat it up</a:t>
            </a:r>
          </a:p>
          <a:p>
            <a:pPr marL="457200" lvl="1" indent="-169863" eaLnBrk="1" hangingPunct="1">
              <a:buFont typeface="Wingdings" charset="2"/>
              <a:buChar char="§"/>
            </a:pPr>
            <a:r>
              <a:rPr lang="en-US">
                <a:solidFill>
                  <a:srgbClr val="000000"/>
                </a:solidFill>
              </a:rPr>
              <a:t>takes a lot to cool it down</a:t>
            </a:r>
          </a:p>
          <a:p>
            <a:pPr marL="173038" indent="-173038" eaLnBrk="1" hangingPunct="1">
              <a:buFont typeface="Wingdings" charset="2"/>
              <a:buChar char="§"/>
            </a:pPr>
            <a:r>
              <a:rPr lang="en-US">
                <a:solidFill>
                  <a:srgbClr val="000000"/>
                </a:solidFill>
              </a:rPr>
              <a:t>H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O moderates temperatures on Earth</a:t>
            </a:r>
          </a:p>
          <a:p>
            <a:pPr marL="173038" indent="-173038" eaLnBrk="1" hangingPunct="1">
              <a:buFont typeface="Wingdings" charset="2"/>
              <a:buChar char="§"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12C1B1-AC34-744D-8479-1C6FCB123BB1}" type="slidenum">
              <a:rPr lang="en-US"/>
              <a:pPr/>
              <a:t>14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B75F89-25E5-0546-8034-96C2AFFCB6A0}" type="slidenum">
              <a:rPr lang="en-US"/>
              <a:pPr/>
              <a:t>15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>
                <a:solidFill>
                  <a:srgbClr val="000000"/>
                </a:solidFill>
              </a:rPr>
              <a:t>Water ionizes</a:t>
            </a:r>
          </a:p>
          <a:p>
            <a:pPr marL="284163" lvl="1" indent="-169863" eaLnBrk="1" hangingPunct="1">
              <a:buFont typeface="Wingdings" charset="2"/>
              <a:buChar char="§"/>
            </a:pPr>
            <a:r>
              <a:rPr lang="en-US">
                <a:solidFill>
                  <a:srgbClr val="000000"/>
                </a:solidFill>
              </a:rPr>
              <a:t>H</a:t>
            </a:r>
            <a:r>
              <a:rPr lang="en-US" baseline="30000">
                <a:solidFill>
                  <a:srgbClr val="000000"/>
                </a:solidFill>
              </a:rPr>
              <a:t>+</a:t>
            </a:r>
            <a:r>
              <a:rPr lang="en-US">
                <a:solidFill>
                  <a:srgbClr val="000000"/>
                </a:solidFill>
              </a:rPr>
              <a:t> splits off from H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O, leaving OH</a:t>
            </a:r>
            <a:r>
              <a:rPr lang="en-US" baseline="30000">
                <a:solidFill>
                  <a:srgbClr val="000000"/>
                </a:solidFill>
              </a:rPr>
              <a:t>–</a:t>
            </a:r>
          </a:p>
          <a:p>
            <a:pPr marL="568325" lvl="2" indent="-169863" eaLnBrk="1" hangingPunct="1">
              <a:buFont typeface="Wingdings" charset="2"/>
              <a:buChar char="§"/>
            </a:pPr>
            <a:r>
              <a:rPr lang="en-US" b="0">
                <a:solidFill>
                  <a:srgbClr val="000000"/>
                </a:solidFill>
              </a:rPr>
              <a:t>H</a:t>
            </a:r>
            <a:r>
              <a:rPr lang="en-US" b="0" baseline="-25000">
                <a:solidFill>
                  <a:srgbClr val="000000"/>
                </a:solidFill>
              </a:rPr>
              <a:t>2</a:t>
            </a:r>
            <a:r>
              <a:rPr lang="en-US" b="0">
                <a:solidFill>
                  <a:srgbClr val="000000"/>
                </a:solidFill>
              </a:rPr>
              <a:t>O </a:t>
            </a:r>
            <a:r>
              <a:rPr lang="en-US" b="0">
                <a:solidFill>
                  <a:srgbClr val="000000"/>
                </a:solidFill>
                <a:sym typeface="Symbol" charset="2"/>
              </a:rPr>
              <a:t> H</a:t>
            </a:r>
            <a:r>
              <a:rPr lang="en-US" b="0" baseline="30000">
                <a:solidFill>
                  <a:srgbClr val="000000"/>
                </a:solidFill>
                <a:sym typeface="Symbol" charset="2"/>
              </a:rPr>
              <a:t>+</a:t>
            </a:r>
            <a:r>
              <a:rPr lang="en-US" b="0">
                <a:solidFill>
                  <a:srgbClr val="000000"/>
                </a:solidFill>
                <a:sym typeface="Symbol" charset="2"/>
              </a:rPr>
              <a:t> + OH</a:t>
            </a:r>
            <a:r>
              <a:rPr lang="en-US" b="0" baseline="30000">
                <a:solidFill>
                  <a:srgbClr val="000000"/>
                </a:solidFill>
                <a:sym typeface="Symbol" charset="2"/>
              </a:rPr>
              <a:t>–</a:t>
            </a:r>
            <a:r>
              <a:rPr lang="en-US" b="0">
                <a:solidFill>
                  <a:srgbClr val="000000"/>
                </a:solidFill>
              </a:rPr>
              <a:t> </a:t>
            </a:r>
          </a:p>
          <a:p>
            <a:pPr marL="568325" lvl="2" indent="-169863" eaLnBrk="1" hangingPunct="1">
              <a:buFont typeface="Wingdings" charset="2"/>
              <a:buChar char="§"/>
            </a:pPr>
            <a:r>
              <a:rPr lang="en-US" b="0">
                <a:solidFill>
                  <a:srgbClr val="000000"/>
                </a:solidFill>
              </a:rPr>
              <a:t>if [H</a:t>
            </a:r>
            <a:r>
              <a:rPr lang="en-US" b="0" baseline="30000">
                <a:solidFill>
                  <a:srgbClr val="000000"/>
                </a:solidFill>
              </a:rPr>
              <a:t>+</a:t>
            </a:r>
            <a:r>
              <a:rPr lang="en-US" b="0">
                <a:solidFill>
                  <a:srgbClr val="000000"/>
                </a:solidFill>
              </a:rPr>
              <a:t>] = [</a:t>
            </a:r>
            <a:r>
              <a:rPr lang="en-US" b="0" baseline="30000">
                <a:solidFill>
                  <a:srgbClr val="000000"/>
                </a:solidFill>
              </a:rPr>
              <a:t>-</a:t>
            </a:r>
            <a:r>
              <a:rPr lang="en-US" b="0">
                <a:solidFill>
                  <a:srgbClr val="000000"/>
                </a:solidFill>
              </a:rPr>
              <a:t>OH], water is neutral</a:t>
            </a:r>
          </a:p>
          <a:p>
            <a:pPr marL="568325" lvl="2" indent="-169863" eaLnBrk="1" hangingPunct="1">
              <a:buFont typeface="Wingdings" charset="2"/>
              <a:buChar char="§"/>
            </a:pPr>
            <a:r>
              <a:rPr lang="en-US" b="0">
                <a:solidFill>
                  <a:srgbClr val="000000"/>
                </a:solidFill>
              </a:rPr>
              <a:t>if [H</a:t>
            </a:r>
            <a:r>
              <a:rPr lang="en-US" b="0" baseline="30000">
                <a:solidFill>
                  <a:srgbClr val="000000"/>
                </a:solidFill>
              </a:rPr>
              <a:t>+</a:t>
            </a:r>
            <a:r>
              <a:rPr lang="en-US" b="0">
                <a:solidFill>
                  <a:srgbClr val="000000"/>
                </a:solidFill>
              </a:rPr>
              <a:t>] &gt; [</a:t>
            </a:r>
            <a:r>
              <a:rPr lang="en-US" b="0" baseline="30000">
                <a:solidFill>
                  <a:srgbClr val="000000"/>
                </a:solidFill>
              </a:rPr>
              <a:t>-</a:t>
            </a:r>
            <a:r>
              <a:rPr lang="en-US" b="0">
                <a:solidFill>
                  <a:srgbClr val="000000"/>
                </a:solidFill>
              </a:rPr>
              <a:t>OH], water is acidic</a:t>
            </a:r>
          </a:p>
          <a:p>
            <a:pPr marL="568325" lvl="2" indent="-169863" eaLnBrk="1" hangingPunct="1">
              <a:buFont typeface="Wingdings" charset="2"/>
              <a:buChar char="§"/>
            </a:pPr>
            <a:r>
              <a:rPr lang="en-US" b="0">
                <a:solidFill>
                  <a:srgbClr val="000000"/>
                </a:solidFill>
              </a:rPr>
              <a:t>if [H</a:t>
            </a:r>
            <a:r>
              <a:rPr lang="en-US" b="0" baseline="30000">
                <a:solidFill>
                  <a:srgbClr val="000000"/>
                </a:solidFill>
              </a:rPr>
              <a:t>+</a:t>
            </a:r>
            <a:r>
              <a:rPr lang="en-US" b="0">
                <a:solidFill>
                  <a:srgbClr val="000000"/>
                </a:solidFill>
              </a:rPr>
              <a:t>] &lt; [</a:t>
            </a:r>
            <a:r>
              <a:rPr lang="en-US" b="0" baseline="30000">
                <a:solidFill>
                  <a:srgbClr val="000000"/>
                </a:solidFill>
              </a:rPr>
              <a:t>-</a:t>
            </a:r>
            <a:r>
              <a:rPr lang="en-US" b="0">
                <a:solidFill>
                  <a:srgbClr val="000000"/>
                </a:solidFill>
              </a:rPr>
              <a:t>OH], water is basic</a:t>
            </a:r>
          </a:p>
          <a:p>
            <a:pPr eaLnBrk="1" hangingPunct="1">
              <a:buFont typeface="Wingdings" charset="2"/>
              <a:buNone/>
            </a:pPr>
            <a:r>
              <a:rPr lang="en-US">
                <a:solidFill>
                  <a:srgbClr val="000000"/>
                </a:solidFill>
              </a:rPr>
              <a:t>pH scale</a:t>
            </a:r>
          </a:p>
          <a:p>
            <a:pPr marL="284163" lvl="1" indent="-169863" eaLnBrk="1" hangingPunct="1">
              <a:buFont typeface="Wingdings" charset="2"/>
              <a:buChar char="§"/>
            </a:pPr>
            <a:r>
              <a:rPr lang="en-US">
                <a:solidFill>
                  <a:srgbClr val="000000"/>
                </a:solidFill>
              </a:rPr>
              <a:t>how acid or basic solution is</a:t>
            </a:r>
          </a:p>
          <a:p>
            <a:pPr marL="284163" lvl="1" indent="-169863" eaLnBrk="1" hangingPunct="1">
              <a:buFont typeface="Wingdings" charset="2"/>
              <a:buChar char="§"/>
            </a:pPr>
            <a:r>
              <a:rPr lang="en-US">
                <a:solidFill>
                  <a:srgbClr val="000000"/>
                </a:solidFill>
              </a:rPr>
              <a:t>1 </a:t>
            </a:r>
            <a:r>
              <a:rPr lang="en-US">
                <a:solidFill>
                  <a:srgbClr val="000000"/>
                </a:solidFill>
                <a:sym typeface="Symbol" charset="2"/>
              </a:rPr>
              <a:t> </a:t>
            </a:r>
            <a:r>
              <a:rPr lang="en-US">
                <a:solidFill>
                  <a:srgbClr val="000000"/>
                </a:solidFill>
              </a:rPr>
              <a:t>7 </a:t>
            </a:r>
            <a:r>
              <a:rPr lang="en-US">
                <a:solidFill>
                  <a:srgbClr val="000000"/>
                </a:solidFill>
                <a:sym typeface="Symbol" charset="2"/>
              </a:rPr>
              <a:t></a:t>
            </a:r>
            <a:r>
              <a:rPr lang="en-US">
                <a:solidFill>
                  <a:srgbClr val="000000"/>
                </a:solidFill>
              </a:rPr>
              <a:t> 14</a:t>
            </a:r>
          </a:p>
          <a:p>
            <a:pPr eaLnBrk="1" hangingPunct="1">
              <a:buFont typeface="Wingdings" charset="2"/>
              <a:buChar char="§"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DFD1F4-2745-EE4D-90F9-59AE776C3A29}" type="slidenum">
              <a:rPr lang="en-US"/>
              <a:pPr/>
              <a:t>16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chemeClr val="bg1"/>
            </a:solidFill>
          </a:ln>
        </p:spPr>
        <p:txBody>
          <a:bodyPr/>
          <a:lstStyle/>
          <a:p>
            <a:pPr marL="173038" indent="-173038" eaLnBrk="1" hangingPunct="1"/>
            <a:r>
              <a:rPr lang="en-US">
                <a:solidFill>
                  <a:srgbClr val="000000"/>
                </a:solidFill>
              </a:rPr>
              <a:t>In pure water only 1 water molecule in every 554 million is dissociated</a:t>
            </a:r>
          </a:p>
          <a:p>
            <a:pPr marL="173038" indent="-173038">
              <a:spcBef>
                <a:spcPct val="0"/>
              </a:spcBef>
            </a:pPr>
            <a:endParaRPr lang="en-US">
              <a:solidFill>
                <a:srgbClr val="000000"/>
              </a:solidFill>
            </a:endParaRPr>
          </a:p>
          <a:p>
            <a:pPr marL="173038" indent="-173038">
              <a:spcBef>
                <a:spcPct val="0"/>
              </a:spcBef>
              <a:buFont typeface="Wingdings" charset="2"/>
              <a:buChar char="§"/>
            </a:pPr>
            <a:r>
              <a:rPr lang="en-US">
                <a:solidFill>
                  <a:srgbClr val="000000"/>
                </a:solidFill>
              </a:rPr>
              <a:t>tenfold change in H+ ions</a:t>
            </a:r>
          </a:p>
          <a:p>
            <a:pPr marL="173038" indent="-173038">
              <a:spcBef>
                <a:spcPct val="0"/>
              </a:spcBef>
            </a:pPr>
            <a:endParaRPr lang="en-US">
              <a:solidFill>
                <a:srgbClr val="000000"/>
              </a:solidFill>
            </a:endParaRPr>
          </a:p>
          <a:p>
            <a:pPr marL="173038" indent="-173038"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</a:rPr>
              <a:t>pH1 </a:t>
            </a:r>
            <a:r>
              <a:rPr lang="en-US">
                <a:solidFill>
                  <a:srgbClr val="000000"/>
                </a:solidFill>
                <a:sym typeface="Symbol" charset="2"/>
              </a:rPr>
              <a:t> </a:t>
            </a:r>
            <a:r>
              <a:rPr lang="en-US">
                <a:solidFill>
                  <a:srgbClr val="000000"/>
                </a:solidFill>
              </a:rPr>
              <a:t>pH2</a:t>
            </a:r>
          </a:p>
          <a:p>
            <a:pPr marL="173038" indent="-173038"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</a:rPr>
              <a:t>10</a:t>
            </a:r>
            <a:r>
              <a:rPr lang="en-US" baseline="30000">
                <a:solidFill>
                  <a:srgbClr val="000000"/>
                </a:solidFill>
              </a:rPr>
              <a:t>-1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  <a:sym typeface="Symbol" charset="2"/>
              </a:rPr>
              <a:t> 10</a:t>
            </a:r>
            <a:r>
              <a:rPr lang="en-US" baseline="30000">
                <a:solidFill>
                  <a:srgbClr val="000000"/>
                </a:solidFill>
                <a:sym typeface="Symbol" charset="2"/>
              </a:rPr>
              <a:t>-2</a:t>
            </a:r>
          </a:p>
          <a:p>
            <a:pPr marL="173038" indent="-173038"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sym typeface="Symbol" charset="2"/>
              </a:rPr>
              <a:t>10 times less H</a:t>
            </a:r>
            <a:r>
              <a:rPr lang="en-US" baseline="30000">
                <a:solidFill>
                  <a:srgbClr val="000000"/>
                </a:solidFill>
                <a:sym typeface="Symbol" charset="2"/>
              </a:rPr>
              <a:t>+</a:t>
            </a:r>
          </a:p>
          <a:p>
            <a:pPr marL="173038" indent="-173038">
              <a:spcBef>
                <a:spcPct val="0"/>
              </a:spcBef>
            </a:pPr>
            <a:endParaRPr lang="en-US">
              <a:solidFill>
                <a:srgbClr val="000000"/>
              </a:solidFill>
            </a:endParaRPr>
          </a:p>
          <a:p>
            <a:pPr marL="173038" indent="-173038"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</a:rPr>
              <a:t>pH8 </a:t>
            </a:r>
            <a:r>
              <a:rPr lang="en-US">
                <a:solidFill>
                  <a:srgbClr val="000000"/>
                </a:solidFill>
                <a:sym typeface="Symbol" charset="2"/>
              </a:rPr>
              <a:t> </a:t>
            </a:r>
            <a:r>
              <a:rPr lang="en-US">
                <a:solidFill>
                  <a:srgbClr val="000000"/>
                </a:solidFill>
              </a:rPr>
              <a:t>pH7</a:t>
            </a:r>
          </a:p>
          <a:p>
            <a:pPr marL="173038" indent="-173038"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</a:rPr>
              <a:t>10</a:t>
            </a:r>
            <a:r>
              <a:rPr lang="en-US" baseline="30000">
                <a:solidFill>
                  <a:srgbClr val="000000"/>
                </a:solidFill>
              </a:rPr>
              <a:t>-8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  <a:sym typeface="Symbol" charset="2"/>
              </a:rPr>
              <a:t> 10</a:t>
            </a:r>
            <a:r>
              <a:rPr lang="en-US" baseline="30000">
                <a:solidFill>
                  <a:srgbClr val="000000"/>
                </a:solidFill>
                <a:sym typeface="Symbol" charset="2"/>
              </a:rPr>
              <a:t>-7</a:t>
            </a:r>
          </a:p>
          <a:p>
            <a:pPr marL="173038" indent="-173038"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sym typeface="Symbol" charset="2"/>
              </a:rPr>
              <a:t>10 times more H</a:t>
            </a:r>
            <a:r>
              <a:rPr lang="en-US" baseline="30000">
                <a:solidFill>
                  <a:srgbClr val="000000"/>
                </a:solidFill>
                <a:sym typeface="Symbol" charset="2"/>
              </a:rPr>
              <a:t>+</a:t>
            </a:r>
            <a:endParaRPr lang="en-US">
              <a:solidFill>
                <a:srgbClr val="000000"/>
              </a:solidFill>
            </a:endParaRPr>
          </a:p>
          <a:p>
            <a:pPr marL="173038" indent="-173038">
              <a:spcBef>
                <a:spcPct val="0"/>
              </a:spcBef>
            </a:pPr>
            <a:endParaRPr lang="en-US">
              <a:solidFill>
                <a:srgbClr val="000000"/>
              </a:solidFill>
            </a:endParaRPr>
          </a:p>
          <a:p>
            <a:pPr marL="173038" indent="-173038"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</a:rPr>
              <a:t>pH10 </a:t>
            </a:r>
            <a:r>
              <a:rPr lang="en-US">
                <a:solidFill>
                  <a:srgbClr val="000000"/>
                </a:solidFill>
                <a:sym typeface="Symbol" charset="2"/>
              </a:rPr>
              <a:t> </a:t>
            </a:r>
            <a:r>
              <a:rPr lang="en-US">
                <a:solidFill>
                  <a:srgbClr val="000000"/>
                </a:solidFill>
              </a:rPr>
              <a:t>pH8</a:t>
            </a:r>
          </a:p>
          <a:p>
            <a:pPr marL="173038" indent="-173038"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</a:rPr>
              <a:t>10</a:t>
            </a:r>
            <a:r>
              <a:rPr lang="en-US" baseline="30000">
                <a:solidFill>
                  <a:srgbClr val="000000"/>
                </a:solidFill>
              </a:rPr>
              <a:t>-10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  <a:sym typeface="Symbol" charset="2"/>
              </a:rPr>
              <a:t> 10</a:t>
            </a:r>
            <a:r>
              <a:rPr lang="en-US" baseline="30000">
                <a:solidFill>
                  <a:srgbClr val="000000"/>
                </a:solidFill>
                <a:sym typeface="Symbol" charset="2"/>
              </a:rPr>
              <a:t>-8</a:t>
            </a:r>
          </a:p>
          <a:p>
            <a:pPr marL="173038" indent="-173038"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sym typeface="Symbol" charset="2"/>
              </a:rPr>
              <a:t>100 times more H</a:t>
            </a:r>
            <a:r>
              <a:rPr lang="en-US" baseline="30000">
                <a:solidFill>
                  <a:srgbClr val="000000"/>
                </a:solidFill>
                <a:sym typeface="Symbol" charset="2"/>
              </a:rPr>
              <a:t>+</a:t>
            </a:r>
          </a:p>
          <a:p>
            <a:pPr marL="173038" indent="-173038" eaLnBrk="1" hangingPunct="1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783499-C884-C241-9B61-915741811EA3}" type="slidenum">
              <a:rPr lang="en-US"/>
              <a:pPr/>
              <a:t>17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en-US"/>
              <a:t>Exercise = acidic in muscles</a:t>
            </a:r>
          </a:p>
          <a:p>
            <a:pPr lvl="1" eaLnBrk="1" hangingPunct="1"/>
            <a:r>
              <a:rPr lang="en-US"/>
              <a:t>CO</a:t>
            </a:r>
            <a:r>
              <a:rPr lang="en-US" baseline="-25000"/>
              <a:t>2</a:t>
            </a:r>
            <a:r>
              <a:rPr lang="en-US"/>
              <a:t> = carbonic acid</a:t>
            </a:r>
          </a:p>
          <a:p>
            <a:pPr lvl="1" eaLnBrk="1" hangingPunct="1"/>
            <a:r>
              <a:rPr lang="en-US"/>
              <a:t>lactic acid</a:t>
            </a:r>
          </a:p>
          <a:p>
            <a:pPr lvl="1" eaLnBrk="1" hangingPunct="1"/>
            <a:r>
              <a:rPr lang="en-US"/>
              <a:t>body uses buffers to counter act this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0CC662-553D-0B4E-99C8-A35E97ACD432}" type="slidenum">
              <a:rPr lang="en-US"/>
              <a:pPr/>
              <a:t>18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10CD4D-B13B-314A-8C5A-0C191CC1235C}" type="slidenum">
              <a:rPr lang="en-US"/>
              <a:pPr/>
              <a:t>2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316C5F-BEE5-C643-BD9A-29106EAE3733}" type="slidenum">
              <a:rPr lang="en-US"/>
              <a:pPr/>
              <a:t>3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66B68F-DEF9-0547-8470-E0C8DE6ADE64}" type="slidenum">
              <a:rPr lang="en-US"/>
              <a:pPr/>
              <a:t>4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r>
              <a:rPr lang="en-US"/>
              <a:t>APBio/TOPICS/Biochemistry/Movies AP/hydrogenbonds-Thinkwell.swf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84E792-9C91-6A4A-85E3-7B3D56A93408}" type="slidenum">
              <a:rPr lang="en-US"/>
              <a:pPr/>
              <a:t>6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</a:rPr>
              <a:t>Cohesion</a:t>
            </a:r>
          </a:p>
          <a:p>
            <a:pPr marL="284163" lvl="1" indent="-169863"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en-US">
                <a:solidFill>
                  <a:srgbClr val="000000"/>
                </a:solidFill>
              </a:rPr>
              <a:t>H bonding between H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O molecules</a:t>
            </a:r>
          </a:p>
          <a:p>
            <a:pPr marL="284163" lvl="1" indent="-169863"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en-US">
                <a:solidFill>
                  <a:srgbClr val="000000"/>
                </a:solidFill>
              </a:rPr>
              <a:t>water is “sticky”</a:t>
            </a:r>
          </a:p>
          <a:p>
            <a:pPr marL="568325" lvl="2" indent="-169863"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en-US" sz="1500" b="0">
                <a:solidFill>
                  <a:srgbClr val="000000"/>
                </a:solidFill>
              </a:rPr>
              <a:t>surface tension</a:t>
            </a:r>
          </a:p>
          <a:p>
            <a:pPr marL="568325" lvl="2" indent="-169863"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en-US" sz="1500" b="0">
                <a:solidFill>
                  <a:srgbClr val="000000"/>
                </a:solidFill>
              </a:rPr>
              <a:t>capillary action</a:t>
            </a:r>
          </a:p>
          <a:p>
            <a:pPr marL="568325" lvl="2" indent="-169863"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en-US" sz="1500" b="0">
                <a:solidFill>
                  <a:srgbClr val="000000"/>
                </a:solidFill>
              </a:rPr>
              <a:t>drinking straw</a:t>
            </a:r>
          </a:p>
          <a:p>
            <a:pPr eaLnBrk="1" hangingPunct="1">
              <a:buFont typeface="Wingdings" charset="2"/>
              <a:buNone/>
            </a:pPr>
            <a:r>
              <a:rPr lang="en-US">
                <a:solidFill>
                  <a:srgbClr val="000000"/>
                </a:solidFill>
              </a:rPr>
              <a:t>Adhesion</a:t>
            </a:r>
          </a:p>
          <a:p>
            <a:pPr marL="284163" lvl="1" indent="-169863" eaLnBrk="1" hangingPunct="1">
              <a:buFont typeface="Wingdings" charset="2"/>
              <a:buChar char="§"/>
            </a:pPr>
            <a:r>
              <a:rPr lang="en-US">
                <a:solidFill>
                  <a:srgbClr val="000000"/>
                </a:solidFill>
              </a:rPr>
              <a:t>H bonding between H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O &amp; other substances</a:t>
            </a:r>
          </a:p>
          <a:p>
            <a:pPr marL="568325" lvl="2" indent="-169863" eaLnBrk="1" hangingPunct="1">
              <a:buFont typeface="Wingdings" charset="2"/>
              <a:buChar char="§"/>
            </a:pPr>
            <a:r>
              <a:rPr lang="en-US" sz="1500" b="0">
                <a:solidFill>
                  <a:srgbClr val="000000"/>
                </a:solidFill>
              </a:rPr>
              <a:t>capillary action</a:t>
            </a:r>
          </a:p>
          <a:p>
            <a:pPr marL="568325" lvl="2" indent="-169863" eaLnBrk="1" hangingPunct="1">
              <a:buFont typeface="Wingdings" charset="2"/>
              <a:buChar char="§"/>
            </a:pPr>
            <a:r>
              <a:rPr lang="en-US" sz="1500" b="0">
                <a:solidFill>
                  <a:srgbClr val="000000"/>
                </a:solidFill>
              </a:rPr>
              <a:t>meniscus</a:t>
            </a:r>
          </a:p>
          <a:p>
            <a:pPr marL="568325" lvl="2" indent="-169863" eaLnBrk="1" hangingPunct="1">
              <a:buFont typeface="Wingdings" charset="2"/>
              <a:buChar char="§"/>
            </a:pPr>
            <a:r>
              <a:rPr lang="en-US" sz="1500" b="0">
                <a:solidFill>
                  <a:srgbClr val="000000"/>
                </a:solidFill>
              </a:rPr>
              <a:t>water climbs up paper towel or cloth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C74849-FDEE-7049-B289-1597CDA65870}" type="slidenum">
              <a:rPr lang="en-US"/>
              <a:pPr/>
              <a:t>7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r>
              <a:rPr lang="en-US"/>
              <a:t>APBio/TOPICS/04Biochemistry/MoviesAP/03_03WaterTransport_A.swf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F6215C-8C04-0446-BFF8-C48972F121DD}" type="slidenum">
              <a:rPr lang="en-US"/>
              <a:pPr/>
              <a:t>8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334000" cy="4114800"/>
          </a:xfrm>
          <a:solidFill>
            <a:srgbClr val="FFFFFF"/>
          </a:solidFill>
          <a:ln/>
        </p:spPr>
        <p:txBody>
          <a:bodyPr/>
          <a:lstStyle/>
          <a:p>
            <a:pPr eaLnBrk="1" hangingPunct="1"/>
            <a:r>
              <a:rPr lang="en-US"/>
              <a:t>2. Water is a good solvent = the solvent of life </a:t>
            </a:r>
          </a:p>
          <a:p>
            <a:pPr marL="284163" lvl="1" indent="-169863" eaLnBrk="1" hangingPunct="1">
              <a:buFont typeface="Wingdings" charset="2"/>
              <a:buChar char="§"/>
            </a:pPr>
            <a:r>
              <a:rPr lang="en-US">
                <a:solidFill>
                  <a:srgbClr val="000000"/>
                </a:solidFill>
              </a:rPr>
              <a:t>Polarity makes H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O a good solvent</a:t>
            </a:r>
          </a:p>
          <a:p>
            <a:pPr marL="630238" lvl="2" indent="-231775" eaLnBrk="1" hangingPunct="1">
              <a:buFont typeface="Wingdings" charset="2"/>
              <a:buChar char="§"/>
            </a:pPr>
            <a:r>
              <a:rPr lang="en-US" b="0">
                <a:solidFill>
                  <a:srgbClr val="000000"/>
                </a:solidFill>
              </a:rPr>
              <a:t>polar H</a:t>
            </a:r>
            <a:r>
              <a:rPr lang="en-US" b="0" baseline="-25000">
                <a:solidFill>
                  <a:srgbClr val="000000"/>
                </a:solidFill>
              </a:rPr>
              <a:t>2</a:t>
            </a:r>
            <a:r>
              <a:rPr lang="en-US" b="0">
                <a:solidFill>
                  <a:srgbClr val="000000"/>
                </a:solidFill>
              </a:rPr>
              <a:t>O molecules surround + &amp; – ions</a:t>
            </a:r>
          </a:p>
          <a:p>
            <a:pPr marL="630238" lvl="2" indent="-231775" eaLnBrk="1" hangingPunct="1">
              <a:buFont typeface="Wingdings" charset="2"/>
              <a:buChar char="§"/>
            </a:pPr>
            <a:r>
              <a:rPr lang="en-US" b="0" u="sng">
                <a:solidFill>
                  <a:srgbClr val="000000"/>
                </a:solidFill>
              </a:rPr>
              <a:t>solvents</a:t>
            </a:r>
            <a:r>
              <a:rPr lang="en-US" b="0">
                <a:solidFill>
                  <a:srgbClr val="000000"/>
                </a:solidFill>
              </a:rPr>
              <a:t> dissolve </a:t>
            </a:r>
            <a:r>
              <a:rPr lang="en-US" b="0" u="sng">
                <a:solidFill>
                  <a:srgbClr val="000000"/>
                </a:solidFill>
              </a:rPr>
              <a:t>solutes</a:t>
            </a:r>
            <a:r>
              <a:rPr lang="en-US" b="0">
                <a:solidFill>
                  <a:srgbClr val="000000"/>
                </a:solidFill>
              </a:rPr>
              <a:t> creating </a:t>
            </a:r>
            <a:r>
              <a:rPr lang="en-US" b="0" u="sng">
                <a:solidFill>
                  <a:srgbClr val="000000"/>
                </a:solidFill>
              </a:rPr>
              <a:t>solutions</a:t>
            </a:r>
          </a:p>
          <a:p>
            <a:pPr marL="630238" lvl="2" indent="-231775" eaLnBrk="1" hangingPunct="1">
              <a:buFont typeface="Wingdings" charset="2"/>
              <a:buChar char="§"/>
            </a:pPr>
            <a:endParaRPr lang="en-US" b="0">
              <a:solidFill>
                <a:srgbClr val="000000"/>
              </a:solidFill>
            </a:endParaRPr>
          </a:p>
          <a:p>
            <a:pPr marL="284163" lvl="1" indent="-169863" eaLnBrk="1" hangingPunct="1">
              <a:buFont typeface="Wingdings" charset="2"/>
              <a:buChar char="§"/>
            </a:pPr>
            <a:r>
              <a:rPr lang="en-US"/>
              <a:t>What dissolves in water easily?</a:t>
            </a:r>
          </a:p>
          <a:p>
            <a:pPr marL="630238" lvl="2" indent="-231775" eaLnBrk="1" hangingPunct="1">
              <a:buFont typeface="Wingdings" charset="2"/>
              <a:buChar char="§"/>
            </a:pPr>
            <a:r>
              <a:rPr lang="en-US" b="0"/>
              <a:t>polar or non-polar molecules?</a:t>
            </a:r>
          </a:p>
          <a:p>
            <a:pPr marL="630238" lvl="2" indent="-231775" eaLnBrk="1" hangingPunct="1">
              <a:buFont typeface="Wingdings" charset="2"/>
              <a:buChar char="§"/>
            </a:pPr>
            <a:r>
              <a:rPr lang="en-US" b="0"/>
              <a:t>How about </a:t>
            </a:r>
            <a:r>
              <a:rPr lang="en-US" b="0" u="sng"/>
              <a:t>oxygen</a:t>
            </a:r>
            <a:r>
              <a:rPr lang="en-US" b="0"/>
              <a:t> -- does that dissolve in H</a:t>
            </a:r>
            <a:r>
              <a:rPr lang="en-US" b="0" baseline="-25000"/>
              <a:t>2</a:t>
            </a:r>
            <a:r>
              <a:rPr lang="en-US" b="0"/>
              <a:t>O?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C43555-95A7-874A-AB1E-C3DA649D2284}" type="slidenum">
              <a:rPr lang="en-US"/>
              <a:pPr/>
              <a:t>9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334000" cy="4114800"/>
          </a:xfrm>
          <a:solidFill>
            <a:srgbClr val="FFFFFF"/>
          </a:solidFill>
          <a:ln/>
        </p:spPr>
        <p:txBody>
          <a:bodyPr/>
          <a:lstStyle/>
          <a:p>
            <a:pPr eaLnBrk="1" hangingPunct="1"/>
            <a:r>
              <a:rPr lang="en-US" sz="1600" u="sng">
                <a:solidFill>
                  <a:srgbClr val="000000"/>
                </a:solidFill>
              </a:rPr>
              <a:t>Hydrophilic</a:t>
            </a:r>
            <a:endParaRPr lang="en-US" sz="1600">
              <a:solidFill>
                <a:srgbClr val="000000"/>
              </a:solidFill>
            </a:endParaRPr>
          </a:p>
          <a:p>
            <a:pPr marL="284163" lvl="1" indent="-169863" eaLnBrk="1" hangingPunct="1">
              <a:buFont typeface="Wingdings" charset="2"/>
              <a:buChar char="§"/>
            </a:pPr>
            <a:r>
              <a:rPr lang="en-US" sz="1600">
                <a:solidFill>
                  <a:srgbClr val="000000"/>
                </a:solidFill>
              </a:rPr>
              <a:t>substances have attraction to H</a:t>
            </a:r>
            <a:r>
              <a:rPr lang="en-US" sz="1600" baseline="-25000">
                <a:solidFill>
                  <a:srgbClr val="000000"/>
                </a:solidFill>
              </a:rPr>
              <a:t>2</a:t>
            </a:r>
            <a:r>
              <a:rPr lang="en-US" sz="1600">
                <a:solidFill>
                  <a:srgbClr val="000000"/>
                </a:solidFill>
              </a:rPr>
              <a:t>O</a:t>
            </a:r>
            <a:endParaRPr lang="en-US" sz="16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5CD316-8C3D-A840-AD49-DFF79A48154C}" type="slidenum">
              <a:rPr lang="en-US"/>
              <a:pPr/>
              <a:t>10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334000" cy="4114800"/>
          </a:xfrm>
          <a:solidFill>
            <a:srgbClr val="FFFFFF"/>
          </a:solidFill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600" u="sng">
                <a:solidFill>
                  <a:srgbClr val="000000"/>
                </a:solidFill>
              </a:rPr>
              <a:t>Hydrophobic</a:t>
            </a:r>
            <a:r>
              <a:rPr lang="en-US" sz="1600">
                <a:solidFill>
                  <a:srgbClr val="000000"/>
                </a:solidFill>
              </a:rPr>
              <a:t> </a:t>
            </a:r>
          </a:p>
          <a:p>
            <a:pPr marL="284163" lvl="1" indent="-169863"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en-US" sz="1600">
                <a:solidFill>
                  <a:srgbClr val="000000"/>
                </a:solidFill>
              </a:rPr>
              <a:t>substances that don’t have an attraction to H</a:t>
            </a:r>
            <a:r>
              <a:rPr lang="en-US" sz="1600" baseline="-25000">
                <a:solidFill>
                  <a:srgbClr val="000000"/>
                </a:solidFill>
              </a:rPr>
              <a:t>2</a:t>
            </a:r>
            <a:r>
              <a:rPr lang="en-US" sz="1600">
                <a:solidFill>
                  <a:srgbClr val="000000"/>
                </a:solidFill>
              </a:rPr>
              <a:t>O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3"/>
          <p:cNvSpPr>
            <a:spLocks noChangeArrowheads="1"/>
          </p:cNvSpPr>
          <p:nvPr userDrawn="1"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5" name="Rectangle 74"/>
          <p:cNvSpPr>
            <a:spLocks noChangeArrowheads="1"/>
          </p:cNvSpPr>
          <p:nvPr userDrawn="1"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grpSp>
        <p:nvGrpSpPr>
          <p:cNvPr id="6" name="Group 78"/>
          <p:cNvGrpSpPr>
            <a:grpSpLocks/>
          </p:cNvGrpSpPr>
          <p:nvPr userDrawn="1"/>
        </p:nvGrpSpPr>
        <p:grpSpPr bwMode="auto">
          <a:xfrm>
            <a:off x="381000" y="1524000"/>
            <a:ext cx="6324600" cy="2590800"/>
            <a:chOff x="240" y="960"/>
            <a:chExt cx="3984" cy="1632"/>
          </a:xfrm>
        </p:grpSpPr>
        <p:sp>
          <p:nvSpPr>
            <p:cNvPr id="7" name="Line 75"/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Line 76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Oval 77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" name="Group 79"/>
          <p:cNvGrpSpPr>
            <a:grpSpLocks/>
          </p:cNvGrpSpPr>
          <p:nvPr userDrawn="1"/>
        </p:nvGrpSpPr>
        <p:grpSpPr bwMode="auto">
          <a:xfrm rot="10800000">
            <a:off x="2286000" y="2819400"/>
            <a:ext cx="6324600" cy="2590800"/>
            <a:chOff x="240" y="960"/>
            <a:chExt cx="3984" cy="1632"/>
          </a:xfrm>
        </p:grpSpPr>
        <p:sp>
          <p:nvSpPr>
            <p:cNvPr id="11" name="Line 80"/>
            <p:cNvSpPr>
              <a:spLocks noChangeShapeType="1"/>
            </p:cNvSpPr>
            <p:nvPr userDrawn="1"/>
          </p:nvSpPr>
          <p:spPr bwMode="auto">
            <a:xfrm>
              <a:off x="242" y="1154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Line 81"/>
            <p:cNvSpPr>
              <a:spLocks noChangeShapeType="1"/>
            </p:cNvSpPr>
            <p:nvPr userDrawn="1"/>
          </p:nvSpPr>
          <p:spPr bwMode="auto">
            <a:xfrm>
              <a:off x="386" y="962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Oval 82"/>
            <p:cNvSpPr>
              <a:spLocks noChangeArrowheads="1"/>
            </p:cNvSpPr>
            <p:nvPr userDrawn="1"/>
          </p:nvSpPr>
          <p:spPr bwMode="auto">
            <a:xfrm>
              <a:off x="338" y="1106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16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9144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6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Rectangle 7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0FB67-9F4E-F644-93C8-7D9E668B68E8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685800"/>
            <a:ext cx="200025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85800"/>
            <a:ext cx="584835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9A93C-7778-2544-A7FC-C84369A65BEC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ED27B-B0BE-3347-80E0-33206F376C0F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2ED8A-C948-1C41-8293-D00B92E25372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1ADD1-136B-8045-8449-2A42F6451E31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E2FA7-B3D5-9844-8175-D7FF6C3C002B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F9409-0245-8C44-ADEC-4D64D6AF8329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84ABD-E29E-AE44-B038-925EDEB403FC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CC26E-03F9-8740-9EDE-21597AFEF549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B327E-5F9C-0946-81CA-5A132E34AD4B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92875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pPr>
              <a:defRPr/>
            </a:pPr>
            <a:fld id="{9311279E-3179-0640-A6E4-0D220EC7AFDA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3147" name="Line 75"/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148" name="Line 76"/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149" name="Oval 77"/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150" name="Rectangle 7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3151" name="Rectangle 79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charset="2"/>
        <a:buChar char="§"/>
        <a:defRPr sz="3000" b="1">
          <a:solidFill>
            <a:srgbClr val="0F116A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charset="2"/>
        <a:buChar char="u"/>
        <a:defRPr sz="2800" b="1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charset="2"/>
        <a:buChar char="§"/>
        <a:defRPr sz="2400" b="1">
          <a:solidFill>
            <a:srgbClr val="0F116A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charset="2"/>
        <a:buChar char="w"/>
        <a:defRPr sz="2000" b="1">
          <a:solidFill>
            <a:srgbClr val="0F116A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2000" b="1">
          <a:solidFill>
            <a:srgbClr val="0F116A"/>
          </a:solidFill>
          <a:latin typeface="+mn-lt"/>
          <a:ea typeface="ＭＳ Ｐゴシック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2000" b="1">
          <a:solidFill>
            <a:srgbClr val="0F116A"/>
          </a:solidFill>
          <a:latin typeface="+mn-lt"/>
          <a:ea typeface="ＭＳ Ｐゴシック" charset="-128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2000" b="1">
          <a:solidFill>
            <a:srgbClr val="0F116A"/>
          </a:solidFill>
          <a:latin typeface="+mn-lt"/>
          <a:ea typeface="ＭＳ Ｐゴシック" charset="-128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2000" b="1">
          <a:solidFill>
            <a:srgbClr val="0F116A"/>
          </a:solidFill>
          <a:latin typeface="+mn-lt"/>
          <a:ea typeface="ＭＳ Ｐゴシック" charset="-128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2000" b="1">
          <a:solidFill>
            <a:srgbClr val="0F116A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1.bin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bin"/><Relationship Id="rId5" Type="http://schemas.openxmlformats.org/officeDocument/2006/relationships/audio" Target="../media/audio3.bin"/><Relationship Id="rId4" Type="http://schemas.openxmlformats.org/officeDocument/2006/relationships/audio" Target="../media/audio2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df"/><Relationship Id="rId3" Type="http://schemas.openxmlformats.org/officeDocument/2006/relationships/audio" Target="../media/audio1.bin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audio" Target="../media/audio2.bin"/><Relationship Id="rId4" Type="http://schemas.openxmlformats.org/officeDocument/2006/relationships/audio" Target="../media/audio5.bin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1.bin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8.png"/><Relationship Id="rId4" Type="http://schemas.openxmlformats.org/officeDocument/2006/relationships/audio" Target="../media/audio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audio" Target="../media/audio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audio" Target="../media/audio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7.bin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audio" Target="../media/audio1.bin"/><Relationship Id="rId4" Type="http://schemas.openxmlformats.org/officeDocument/2006/relationships/audio" Target="../media/audio2.bin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audio" Target="../media/audio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bin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df"/><Relationship Id="rId5" Type="http://schemas.openxmlformats.org/officeDocument/2006/relationships/image" Target="../media/image36.jpeg"/><Relationship Id="rId4" Type="http://schemas.openxmlformats.org/officeDocument/2006/relationships/audio" Target="../media/audio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audio" Target="../media/audio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bin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audio" Target="../media/audio2.bin"/><Relationship Id="rId4" Type="http://schemas.openxmlformats.org/officeDocument/2006/relationships/audio" Target="../media/audio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bin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audio" Target="../media/audio5.bin"/><Relationship Id="rId10" Type="http://schemas.openxmlformats.org/officeDocument/2006/relationships/image" Target="../media/image13.png"/><Relationship Id="rId4" Type="http://schemas.openxmlformats.org/officeDocument/2006/relationships/audio" Target="../media/audio2.bin"/><Relationship Id="rId9" Type="http://schemas.openxmlformats.org/officeDocument/2006/relationships/image" Target="../media/image7.pd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bin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bin"/><Relationship Id="rId5" Type="http://schemas.openxmlformats.org/officeDocument/2006/relationships/audio" Target="../media/audio4.bin"/><Relationship Id="rId4" Type="http://schemas.openxmlformats.org/officeDocument/2006/relationships/audio" Target="../media/audio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audio" Target="../media/audio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audio" Target="../media/audio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973638" y="4027488"/>
            <a:ext cx="4024312" cy="2665412"/>
            <a:chOff x="3133" y="2537"/>
            <a:chExt cx="2535" cy="1679"/>
          </a:xfrm>
        </p:grpSpPr>
        <p:grpSp>
          <p:nvGrpSpPr>
            <p:cNvPr id="37898" name="Group 4"/>
            <p:cNvGrpSpPr>
              <a:grpSpLocks/>
            </p:cNvGrpSpPr>
            <p:nvPr/>
          </p:nvGrpSpPr>
          <p:grpSpPr bwMode="auto">
            <a:xfrm>
              <a:off x="3133" y="2537"/>
              <a:ext cx="2535" cy="1463"/>
              <a:chOff x="3223" y="2857"/>
              <a:chExt cx="2535" cy="1463"/>
            </a:xfrm>
          </p:grpSpPr>
          <p:pic>
            <p:nvPicPr>
              <p:cNvPr id="37900" name="Picture 5" descr="02_10a"/>
              <p:cNvPicPr>
                <a:picLocks noChangeAspect="1" noChangeArrowheads="1"/>
              </p:cNvPicPr>
              <p:nvPr/>
            </p:nvPicPr>
            <p:blipFill>
              <a:blip r:embed="rId7"/>
              <a:srcRect l="3375" t="7500" r="5624" b="22501"/>
              <a:stretch>
                <a:fillRect/>
              </a:stretch>
            </p:blipFill>
            <p:spPr bwMode="auto">
              <a:xfrm>
                <a:off x="3223" y="2857"/>
                <a:ext cx="2535" cy="1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7901" name="Rectangle 6"/>
              <p:cNvSpPr>
                <a:spLocks noChangeArrowheads="1"/>
              </p:cNvSpPr>
              <p:nvPr/>
            </p:nvSpPr>
            <p:spPr bwMode="auto">
              <a:xfrm>
                <a:off x="4468" y="3260"/>
                <a:ext cx="8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2000" b="1">
                    <a:solidFill>
                      <a:srgbClr val="000000"/>
                    </a:solidFill>
                  </a:rPr>
                  <a:t>–</a:t>
                </a:r>
                <a:endParaRPr lang="en-US" sz="1400" b="1"/>
              </a:p>
            </p:txBody>
          </p:sp>
          <p:sp>
            <p:nvSpPr>
              <p:cNvPr id="37902" name="Rectangle 7"/>
              <p:cNvSpPr>
                <a:spLocks noChangeArrowheads="1"/>
              </p:cNvSpPr>
              <p:nvPr/>
            </p:nvSpPr>
            <p:spPr bwMode="auto">
              <a:xfrm>
                <a:off x="4468" y="3844"/>
                <a:ext cx="8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2000" b="1">
                    <a:solidFill>
                      <a:srgbClr val="000000"/>
                    </a:solidFill>
                  </a:rPr>
                  <a:t>–</a:t>
                </a:r>
                <a:endParaRPr lang="en-US" sz="1400" b="1"/>
              </a:p>
            </p:txBody>
          </p:sp>
        </p:grpSp>
        <p:sp>
          <p:nvSpPr>
            <p:cNvPr id="37899" name="Rectangle 8"/>
            <p:cNvSpPr>
              <a:spLocks noChangeArrowheads="1"/>
            </p:cNvSpPr>
            <p:nvPr/>
          </p:nvSpPr>
          <p:spPr bwMode="auto">
            <a:xfrm>
              <a:off x="3575" y="3986"/>
              <a:ext cx="165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>
                  <a:solidFill>
                    <a:schemeClr val="tx2"/>
                  </a:solidFill>
                </a:rPr>
                <a:t>H</a:t>
              </a:r>
              <a:r>
                <a:rPr lang="en-US" b="1" baseline="-25000">
                  <a:solidFill>
                    <a:schemeClr val="tx2"/>
                  </a:solidFill>
                </a:rPr>
                <a:t>2</a:t>
              </a:r>
              <a:r>
                <a:rPr lang="en-US" b="1">
                  <a:solidFill>
                    <a:schemeClr val="tx2"/>
                  </a:solidFill>
                </a:rPr>
                <a:t> (hydrogen gas)</a:t>
              </a:r>
            </a:p>
          </p:txBody>
        </p:sp>
      </p:grpSp>
      <p:sp>
        <p:nvSpPr>
          <p:cNvPr id="238601" name="AutoShape 9"/>
          <p:cNvSpPr>
            <a:spLocks noChangeArrowheads="1"/>
          </p:cNvSpPr>
          <p:nvPr/>
        </p:nvSpPr>
        <p:spPr bwMode="auto">
          <a:xfrm>
            <a:off x="5680075" y="3741738"/>
            <a:ext cx="2609850" cy="474662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</p:spPr>
        <p:txBody>
          <a:bodyPr wrap="none" lIns="45720" tIns="0" rIns="4572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>
                <a:solidFill>
                  <a:srgbClr val="CC0000"/>
                </a:solidFill>
              </a:rPr>
              <a:t>Covalent bond</a:t>
            </a: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Bonds in Biology</a:t>
            </a:r>
          </a:p>
        </p:txBody>
      </p:sp>
      <p:sp>
        <p:nvSpPr>
          <p:cNvPr id="2385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77863" y="1371600"/>
            <a:ext cx="5719762" cy="5486400"/>
          </a:xfrm>
        </p:spPr>
        <p:txBody>
          <a:bodyPr/>
          <a:lstStyle/>
          <a:p>
            <a:pPr eaLnBrk="1" hangingPunct="1"/>
            <a:r>
              <a:rPr lang="en-US" u="sng">
                <a:solidFill>
                  <a:srgbClr val="CC0000"/>
                </a:solidFill>
              </a:rPr>
              <a:t>Weak bonds</a:t>
            </a:r>
            <a:endParaRPr lang="en-US"/>
          </a:p>
          <a:p>
            <a:pPr lvl="1" eaLnBrk="1" hangingPunct="1"/>
            <a:r>
              <a:rPr lang="en-US" u="sng">
                <a:solidFill>
                  <a:srgbClr val="CC0000"/>
                </a:solidFill>
              </a:rPr>
              <a:t>hydrogen bonds</a:t>
            </a:r>
          </a:p>
          <a:p>
            <a:pPr lvl="2" eaLnBrk="1" hangingPunct="1"/>
            <a:r>
              <a:rPr lang="en-US"/>
              <a:t>attraction between + and –</a:t>
            </a:r>
          </a:p>
          <a:p>
            <a:pPr lvl="1" eaLnBrk="1" hangingPunct="1"/>
            <a:r>
              <a:rPr lang="en-US" u="sng">
                <a:solidFill>
                  <a:srgbClr val="CC0000"/>
                </a:solidFill>
              </a:rPr>
              <a:t>hydrophobic &amp; hydrophilic interactions</a:t>
            </a:r>
            <a:endParaRPr lang="en-US"/>
          </a:p>
          <a:p>
            <a:pPr lvl="2" eaLnBrk="1" hangingPunct="1"/>
            <a:r>
              <a:rPr lang="en-US"/>
              <a:t>interactions with H</a:t>
            </a:r>
            <a:r>
              <a:rPr lang="en-US" baseline="-25000"/>
              <a:t>2</a:t>
            </a:r>
            <a:r>
              <a:rPr lang="en-US"/>
              <a:t>O</a:t>
            </a:r>
          </a:p>
          <a:p>
            <a:pPr lvl="1" eaLnBrk="1" hangingPunct="1"/>
            <a:r>
              <a:rPr lang="en-US" u="sng">
                <a:solidFill>
                  <a:srgbClr val="CC0000"/>
                </a:solidFill>
              </a:rPr>
              <a:t>van derWaals forces</a:t>
            </a:r>
            <a:endParaRPr lang="en-US"/>
          </a:p>
          <a:p>
            <a:pPr lvl="1" eaLnBrk="1" hangingPunct="1"/>
            <a:r>
              <a:rPr lang="en-US" u="sng">
                <a:solidFill>
                  <a:srgbClr val="CC0000"/>
                </a:solidFill>
              </a:rPr>
              <a:t>ionic</a:t>
            </a:r>
          </a:p>
          <a:p>
            <a:pPr eaLnBrk="1" hangingPunct="1"/>
            <a:r>
              <a:rPr lang="en-US" u="sng">
                <a:solidFill>
                  <a:srgbClr val="CC0000"/>
                </a:solidFill>
              </a:rPr>
              <a:t>Strong bonds</a:t>
            </a:r>
            <a:endParaRPr lang="en-US"/>
          </a:p>
          <a:p>
            <a:pPr lvl="1" eaLnBrk="1" hangingPunct="1"/>
            <a:r>
              <a:rPr lang="en-US" u="sng">
                <a:solidFill>
                  <a:srgbClr val="CC0000"/>
                </a:solidFill>
              </a:rPr>
              <a:t>covalent bonds</a:t>
            </a:r>
          </a:p>
          <a:p>
            <a:pPr lvl="2" eaLnBrk="1" hangingPunct="1"/>
            <a:r>
              <a:rPr lang="en-US"/>
              <a:t>sharing electrons</a:t>
            </a:r>
          </a:p>
        </p:txBody>
      </p:sp>
      <p:pic>
        <p:nvPicPr>
          <p:cNvPr id="238602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97650" y="838200"/>
            <a:ext cx="2073275" cy="2778125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238603" name="AutoShape 11"/>
          <p:cNvSpPr>
            <a:spLocks noChangeArrowheads="1"/>
          </p:cNvSpPr>
          <p:nvPr/>
        </p:nvSpPr>
        <p:spPr bwMode="auto">
          <a:xfrm>
            <a:off x="6226175" y="341313"/>
            <a:ext cx="2767013" cy="474662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</p:spPr>
        <p:txBody>
          <a:bodyPr wrap="none" lIns="45720" tIns="0" rIns="4572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>
                <a:solidFill>
                  <a:srgbClr val="CC0000"/>
                </a:solidFill>
              </a:rPr>
              <a:t>Hydrogen bond</a:t>
            </a:r>
          </a:p>
        </p:txBody>
      </p:sp>
      <p:sp>
        <p:nvSpPr>
          <p:cNvPr id="238606" name="AutoShape 14"/>
          <p:cNvSpPr>
            <a:spLocks noChangeArrowheads="1"/>
          </p:cNvSpPr>
          <p:nvPr/>
        </p:nvSpPr>
        <p:spPr bwMode="auto">
          <a:xfrm>
            <a:off x="7994650" y="1182688"/>
            <a:ext cx="611188" cy="4064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H</a:t>
            </a:r>
            <a:r>
              <a:rPr lang="en-US" b="1" baseline="-25000">
                <a:solidFill>
                  <a:schemeClr val="tx2"/>
                </a:solidFill>
              </a:rPr>
              <a:t>2</a:t>
            </a:r>
            <a:r>
              <a:rPr lang="en-US" b="1">
                <a:solidFill>
                  <a:schemeClr val="tx2"/>
                </a:solidFill>
              </a:rPr>
              <a:t>O</a:t>
            </a:r>
          </a:p>
        </p:txBody>
      </p:sp>
      <p:sp>
        <p:nvSpPr>
          <p:cNvPr id="238607" name="AutoShape 15"/>
          <p:cNvSpPr>
            <a:spLocks noChangeArrowheads="1"/>
          </p:cNvSpPr>
          <p:nvPr/>
        </p:nvSpPr>
        <p:spPr bwMode="auto">
          <a:xfrm>
            <a:off x="7994650" y="2490788"/>
            <a:ext cx="611188" cy="4064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H</a:t>
            </a:r>
            <a:r>
              <a:rPr lang="en-US" b="1" baseline="-25000">
                <a:solidFill>
                  <a:schemeClr val="tx2"/>
                </a:solidFill>
              </a:rPr>
              <a:t>2</a:t>
            </a:r>
            <a:r>
              <a:rPr lang="en-US" b="1">
                <a:solidFill>
                  <a:schemeClr val="tx2"/>
                </a:solidFill>
              </a:rPr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8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8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8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8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8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86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8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8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8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8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8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8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386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601" grpId="0" animBg="1" autoUpdateAnimBg="0"/>
      <p:bldP spid="238595" grpId="0" build="p" bldLvl="5" autoUpdateAnimBg="0"/>
      <p:bldP spid="238603" grpId="0" animBg="1" autoUpdateAnimBg="0"/>
      <p:bldP spid="238606" grpId="0" build="p" autoUpdateAnimBg="0"/>
      <p:bldP spid="238607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What doesn’t dissolve in water?</a:t>
            </a:r>
          </a:p>
        </p:txBody>
      </p:sp>
      <p:pic>
        <p:nvPicPr>
          <p:cNvPr id="6041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3751263"/>
            <a:ext cx="4794250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29" name="Picture 5"/>
          <p:cNvPicPr>
            <a:picLocks noChangeAspect="1" noChangeArrowheads="1"/>
          </p:cNvPicPr>
          <p:nvPr/>
        </p:nvPicPr>
        <p:blipFill>
          <a:blip r:embed="rId7"/>
          <a:srcRect t="10757"/>
          <a:stretch>
            <a:fillRect/>
          </a:stretch>
        </p:blipFill>
        <p:spPr bwMode="auto">
          <a:xfrm>
            <a:off x="6019800" y="3287713"/>
            <a:ext cx="2632075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60421" name="Rectangle 6"/>
          <p:cNvSpPr>
            <a:spLocks noChangeArrowheads="1"/>
          </p:cNvSpPr>
          <p:nvPr/>
        </p:nvSpPr>
        <p:spPr bwMode="auto">
          <a:xfrm>
            <a:off x="1978025" y="6324600"/>
            <a:ext cx="196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F116A"/>
                </a:solidFill>
              </a:rPr>
              <a:t>fat (triglycerol)</a:t>
            </a:r>
            <a:endParaRPr lang="en-US" sz="2600" b="1">
              <a:solidFill>
                <a:srgbClr val="0F116A"/>
              </a:solidFill>
            </a:endParaRPr>
          </a:p>
        </p:txBody>
      </p:sp>
      <p:pic>
        <p:nvPicPr>
          <p:cNvPr id="257032" name="Picture 8" descr="penguinL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8"/>
              <a:srcRect/>
              <a:stretch>
                <a:fillRect/>
              </a:stretch>
            </p:blipFill>
          </mc:Choice>
          <mc:Fallback>
            <p:blipFill>
              <a:blip r:embed="rId9"/>
              <a:srcRect/>
              <a:stretch>
                <a:fillRect/>
              </a:stretch>
            </p:blipFill>
          </mc:Fallback>
        </mc:AlternateContent>
        <p:spPr bwMode="auto">
          <a:xfrm>
            <a:off x="7758113" y="393700"/>
            <a:ext cx="12747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7033" name="AutoShape 9"/>
          <p:cNvSpPr>
            <a:spLocks noChangeArrowheads="1"/>
          </p:cNvSpPr>
          <p:nvPr/>
        </p:nvSpPr>
        <p:spPr bwMode="auto">
          <a:xfrm>
            <a:off x="6454775" y="2220913"/>
            <a:ext cx="2433638" cy="1014412"/>
          </a:xfrm>
          <a:prstGeom prst="wedgeEllipseCallout">
            <a:avLst>
              <a:gd name="adj1" fmla="val 15231"/>
              <a:gd name="adj2" fmla="val -187088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Oh, look</a:t>
            </a:r>
            <a:b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</a:br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hydrocarbons</a:t>
            </a:r>
            <a:r>
              <a:rPr lang="en-US" sz="1800" b="1" i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!</a:t>
            </a:r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 </a:t>
            </a:r>
          </a:p>
        </p:txBody>
      </p:sp>
      <p:sp>
        <p:nvSpPr>
          <p:cNvPr id="9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701675" y="1371600"/>
            <a:ext cx="8213725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rgbClr val="0F116A"/>
              </a:buClr>
              <a:buSzPct val="120000"/>
              <a:buFont typeface="Wingdings" charset="2"/>
              <a:buChar char="§"/>
              <a:defRPr/>
            </a:pPr>
            <a:r>
              <a:rPr lang="en-US" sz="3400" b="1" u="sng" kern="0" dirty="0">
                <a:solidFill>
                  <a:srgbClr val="CC0000"/>
                </a:solidFill>
                <a:latin typeface="+mn-lt"/>
              </a:rPr>
              <a:t>Hydrophobic</a:t>
            </a:r>
            <a:r>
              <a:rPr lang="en-US" sz="3400" b="1" kern="0" dirty="0">
                <a:solidFill>
                  <a:srgbClr val="0F116A"/>
                </a:solidFill>
                <a:latin typeface="+mn-lt"/>
              </a:rPr>
              <a:t> </a:t>
            </a:r>
          </a:p>
          <a:p>
            <a:pPr marL="742950" lvl="1" indent="-28575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  <a:defRPr/>
            </a:pPr>
            <a:r>
              <a:rPr lang="en-US" sz="3200" b="1" kern="0" dirty="0">
                <a:latin typeface="+mn-lt"/>
                <a:ea typeface="ＭＳ Ｐゴシック" charset="-128"/>
              </a:rPr>
              <a:t>substances that don’t have </a:t>
            </a:r>
            <a:br>
              <a:rPr lang="en-US" sz="3200" b="1" kern="0" dirty="0">
                <a:latin typeface="+mn-lt"/>
                <a:ea typeface="ＭＳ Ｐゴシック" charset="-128"/>
              </a:rPr>
            </a:br>
            <a:r>
              <a:rPr lang="en-US" sz="3200" b="1" kern="0" dirty="0">
                <a:latin typeface="+mn-lt"/>
                <a:ea typeface="ＭＳ Ｐゴシック" charset="-128"/>
              </a:rPr>
              <a:t>an attraction to H</a:t>
            </a:r>
            <a:r>
              <a:rPr lang="en-US" sz="3200" b="1" kern="0" baseline="-25000" dirty="0">
                <a:latin typeface="+mn-lt"/>
                <a:ea typeface="ＭＳ Ｐゴシック" charset="-128"/>
              </a:rPr>
              <a:t>2</a:t>
            </a:r>
            <a:r>
              <a:rPr lang="en-US" sz="3200" b="1" kern="0" dirty="0">
                <a:latin typeface="+mn-lt"/>
                <a:ea typeface="ＭＳ Ｐゴシック" charset="-128"/>
              </a:rPr>
              <a:t>O</a:t>
            </a:r>
          </a:p>
          <a:p>
            <a:pPr marL="742950" lvl="1" indent="-28575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  <a:defRPr/>
            </a:pPr>
            <a:r>
              <a:rPr lang="en-US" sz="3200" b="1" u="sng" kern="0" dirty="0">
                <a:solidFill>
                  <a:srgbClr val="CC0000"/>
                </a:solidFill>
                <a:latin typeface="+mn-lt"/>
                <a:ea typeface="ＭＳ Ｐゴシック" charset="-128"/>
              </a:rPr>
              <a:t>polar</a:t>
            </a:r>
            <a:r>
              <a:rPr lang="en-US" sz="3200" b="1" kern="0" dirty="0">
                <a:latin typeface="+mn-lt"/>
                <a:ea typeface="ＭＳ Ｐゴシック" charset="-128"/>
              </a:rPr>
              <a:t> or </a:t>
            </a:r>
            <a:r>
              <a:rPr lang="en-US" sz="3200" b="1" u="sng" kern="0" dirty="0">
                <a:solidFill>
                  <a:srgbClr val="CC0000"/>
                </a:solidFill>
                <a:latin typeface="+mn-lt"/>
                <a:ea typeface="ＭＳ Ｐゴシック" charset="-128"/>
              </a:rPr>
              <a:t>non-polar</a:t>
            </a:r>
            <a:r>
              <a:rPr lang="en-US" sz="3200" b="1" kern="0" dirty="0">
                <a:latin typeface="+mn-lt"/>
                <a:ea typeface="ＭＳ Ｐゴシック" charset="-128"/>
              </a:rPr>
              <a:t>?</a:t>
            </a: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2982913" y="2833688"/>
            <a:ext cx="2671762" cy="890587"/>
          </a:xfrm>
          <a:prstGeom prst="ellips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57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70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33" grpId="0" animBg="1" autoUpdateAnimBg="0"/>
      <p:bldP spid="9" grpId="0" build="p" bldLvl="5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089" name="Picture 17" descr="drinking pengui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0" y="5364163"/>
            <a:ext cx="1246188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9085" name="Picture 13" descr="Iceber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13425" y="107950"/>
            <a:ext cx="3211513" cy="2411413"/>
          </a:xfrm>
          <a:prstGeom prst="rect">
            <a:avLst/>
          </a:prstGeom>
          <a:noFill/>
          <a:ln w="9525">
            <a:solidFill>
              <a:srgbClr val="0F116A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259087" name="Picture 15" descr="Yule_Harvesting_Ic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62525" y="2108200"/>
            <a:ext cx="2782888" cy="2239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259082" name="AutoShape 10"/>
          <p:cNvSpPr>
            <a:spLocks noChangeArrowheads="1"/>
          </p:cNvSpPr>
          <p:nvPr/>
        </p:nvSpPr>
        <p:spPr bwMode="auto">
          <a:xfrm flipH="1">
            <a:off x="1385888" y="4781550"/>
            <a:ext cx="2433637" cy="1368425"/>
          </a:xfrm>
          <a:prstGeom prst="wedgeEllipseCallout">
            <a:avLst>
              <a:gd name="adj1" fmla="val 66046"/>
              <a:gd name="adj2" fmla="val 16588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And this has</a:t>
            </a:r>
            <a:b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</a:br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made all the </a:t>
            </a:r>
            <a:b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</a:br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difference</a:t>
            </a:r>
            <a:r>
              <a:rPr lang="en-US" sz="1800" b="1" i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!</a:t>
            </a:r>
          </a:p>
        </p:txBody>
      </p:sp>
      <p:pic>
        <p:nvPicPr>
          <p:cNvPr id="62470" name="Picture 16"/>
          <p:cNvPicPr>
            <a:picLocks noChangeAspect="1" noChangeArrowheads="1"/>
          </p:cNvPicPr>
          <p:nvPr/>
        </p:nvPicPr>
        <p:blipFill>
          <a:blip r:embed="rId8"/>
          <a:srcRect b="5966"/>
          <a:stretch>
            <a:fillRect/>
          </a:stretch>
        </p:blipFill>
        <p:spPr bwMode="auto">
          <a:xfrm>
            <a:off x="3905250" y="4452938"/>
            <a:ext cx="523875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9090" name="AutoShape 18"/>
          <p:cNvSpPr>
            <a:spLocks noChangeArrowheads="1"/>
          </p:cNvSpPr>
          <p:nvPr/>
        </p:nvSpPr>
        <p:spPr bwMode="auto">
          <a:xfrm>
            <a:off x="319088" y="3946525"/>
            <a:ext cx="2225675" cy="1165225"/>
          </a:xfrm>
          <a:prstGeom prst="wedgeEllipseCallout">
            <a:avLst>
              <a:gd name="adj1" fmla="val -21398"/>
              <a:gd name="adj2" fmla="val 94144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Ice</a:t>
            </a:r>
            <a:r>
              <a:rPr lang="en-US" sz="1800" b="1" i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!</a:t>
            </a:r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 </a:t>
            </a:r>
            <a:b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</a:br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I could use </a:t>
            </a:r>
            <a:b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</a:br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more ice</a:t>
            </a:r>
            <a:r>
              <a:rPr lang="en-US" sz="1800" b="1" i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!</a:t>
            </a:r>
          </a:p>
        </p:txBody>
      </p:sp>
      <p:sp>
        <p:nvSpPr>
          <p:cNvPr id="624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3. The special case of ice</a:t>
            </a:r>
          </a:p>
        </p:txBody>
      </p:sp>
      <p:sp>
        <p:nvSpPr>
          <p:cNvPr id="62473" name="AutoShape 11"/>
          <p:cNvSpPr>
            <a:spLocks noChangeArrowheads="1"/>
          </p:cNvSpPr>
          <p:nvPr/>
        </p:nvSpPr>
        <p:spPr bwMode="auto">
          <a:xfrm>
            <a:off x="5294313" y="1497013"/>
            <a:ext cx="3100387" cy="395287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4" name="AutoShape 11"/>
          <p:cNvSpPr>
            <a:spLocks noChangeArrowheads="1"/>
          </p:cNvSpPr>
          <p:nvPr/>
        </p:nvSpPr>
        <p:spPr bwMode="auto">
          <a:xfrm>
            <a:off x="4506913" y="1944688"/>
            <a:ext cx="1238250" cy="395287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5" name="AutoShape 11"/>
          <p:cNvSpPr>
            <a:spLocks noChangeArrowheads="1"/>
          </p:cNvSpPr>
          <p:nvPr/>
        </p:nvSpPr>
        <p:spPr bwMode="auto">
          <a:xfrm>
            <a:off x="4543425" y="3589338"/>
            <a:ext cx="1238250" cy="395287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838200" y="1371600"/>
            <a:ext cx="8142288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charset="2"/>
              <a:buChar char="§"/>
              <a:defRPr/>
            </a:pPr>
            <a:r>
              <a:rPr lang="en-US" sz="3000" b="1" kern="0" dirty="0">
                <a:solidFill>
                  <a:srgbClr val="0F116A"/>
                </a:solidFill>
                <a:latin typeface="+mn-lt"/>
              </a:rPr>
              <a:t>Most (all?) substances are more dense when they are solid, but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charset="2"/>
              <a:buNone/>
              <a:defRPr/>
            </a:pPr>
            <a:r>
              <a:rPr lang="en-US" sz="3000" b="1" kern="0" dirty="0">
                <a:solidFill>
                  <a:srgbClr val="0F116A"/>
                </a:solidFill>
                <a:latin typeface="+mn-lt"/>
              </a:rPr>
              <a:t>	</a:t>
            </a:r>
            <a:r>
              <a:rPr lang="en-US" sz="3000" b="1" u="sng" kern="0" dirty="0">
                <a:solidFill>
                  <a:srgbClr val="0F116A"/>
                </a:solidFill>
                <a:latin typeface="+mn-lt"/>
              </a:rPr>
              <a:t>not</a:t>
            </a:r>
            <a:r>
              <a:rPr lang="en-US" sz="3000" b="1" kern="0" dirty="0">
                <a:solidFill>
                  <a:srgbClr val="0F116A"/>
                </a:solidFill>
                <a:latin typeface="+mn-lt"/>
              </a:rPr>
              <a:t> water…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charset="2"/>
              <a:buChar char="§"/>
              <a:defRPr/>
            </a:pPr>
            <a:r>
              <a:rPr lang="en-US" sz="3000" b="1" u="sng" kern="0" dirty="0">
                <a:solidFill>
                  <a:srgbClr val="CC0000"/>
                </a:solidFill>
                <a:latin typeface="+mn-lt"/>
              </a:rPr>
              <a:t>Ice floats</a:t>
            </a:r>
            <a:r>
              <a:rPr lang="en-US" sz="3000" b="1" i="1" kern="0" dirty="0">
                <a:solidFill>
                  <a:srgbClr val="CC0000"/>
                </a:solidFill>
                <a:latin typeface="+mn-lt"/>
              </a:rPr>
              <a:t>!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  <a:defRPr/>
            </a:pPr>
            <a:r>
              <a:rPr lang="en-US" sz="2800" b="1" kern="0" dirty="0">
                <a:latin typeface="+mn-lt"/>
                <a:ea typeface="ＭＳ Ｐゴシック" charset="-128"/>
              </a:rPr>
              <a:t>H bonds form a crystal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9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90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90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82" grpId="0" animBg="1" autoUpdateAnimBg="0"/>
      <p:bldP spid="259090" grpId="0" animBg="1" autoUpdateAnimBg="0"/>
      <p:bldP spid="11" grpId="0" build="p" bldLvl="5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Why is “ice floats” important?</a:t>
            </a:r>
          </a:p>
        </p:txBody>
      </p:sp>
      <p:pic>
        <p:nvPicPr>
          <p:cNvPr id="263176" name="Picture 8" descr="lakes1"/>
          <p:cNvPicPr>
            <a:picLocks noChangeAspect="1" noChangeArrowheads="1"/>
          </p:cNvPicPr>
          <p:nvPr/>
        </p:nvPicPr>
        <p:blipFill>
          <a:blip r:embed="rId5"/>
          <a:srcRect b="12329"/>
          <a:stretch>
            <a:fillRect/>
          </a:stretch>
        </p:blipFill>
        <p:spPr bwMode="auto">
          <a:xfrm>
            <a:off x="98425" y="4730750"/>
            <a:ext cx="3978275" cy="2036763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263177" name="Picture 9" descr="lakes2"/>
          <p:cNvPicPr>
            <a:picLocks noChangeAspect="1" noChangeArrowheads="1"/>
          </p:cNvPicPr>
          <p:nvPr/>
        </p:nvPicPr>
        <p:blipFill>
          <a:blip r:embed="rId6"/>
          <a:srcRect b="11650"/>
          <a:stretch>
            <a:fillRect/>
          </a:stretch>
        </p:blipFill>
        <p:spPr bwMode="auto">
          <a:xfrm>
            <a:off x="5264150" y="4730750"/>
            <a:ext cx="3738563" cy="20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263178" name="AutoShape 10"/>
          <p:cNvSpPr>
            <a:spLocks noChangeArrowheads="1"/>
          </p:cNvSpPr>
          <p:nvPr/>
        </p:nvSpPr>
        <p:spPr bwMode="auto">
          <a:xfrm>
            <a:off x="4230688" y="5557838"/>
            <a:ext cx="877887" cy="461962"/>
          </a:xfrm>
          <a:custGeom>
            <a:avLst/>
            <a:gdLst>
              <a:gd name="T0" fmla="*/ 26759906 w 21600"/>
              <a:gd name="T1" fmla="*/ 0 h 21600"/>
              <a:gd name="T2" fmla="*/ 0 w 21600"/>
              <a:gd name="T3" fmla="*/ 4940021 h 21600"/>
              <a:gd name="T4" fmla="*/ 26759906 w 21600"/>
              <a:gd name="T5" fmla="*/ 9880041 h 21600"/>
              <a:gd name="T6" fmla="*/ 35679888 w 21600"/>
              <a:gd name="T7" fmla="*/ 4940021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40A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693738" y="1371600"/>
            <a:ext cx="8450262" cy="3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normAutofit lnSpcReduction="10000"/>
          </a:bodyPr>
          <a:lstStyle/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rgbClr val="0F116A"/>
              </a:buClr>
              <a:buSzPct val="120000"/>
              <a:buFont typeface="Wingdings" charset="2"/>
              <a:buChar char="§"/>
              <a:defRPr/>
            </a:pPr>
            <a:r>
              <a:rPr lang="en-US" sz="3000" b="1" kern="0" dirty="0">
                <a:solidFill>
                  <a:srgbClr val="0F116A"/>
                </a:solidFill>
                <a:latin typeface="+mn-lt"/>
              </a:rPr>
              <a:t>Oceans &amp; lakes don’t freeze solid</a:t>
            </a:r>
          </a:p>
          <a:p>
            <a:pPr marL="742950" lvl="1" indent="-28575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  <a:defRPr/>
            </a:pPr>
            <a:r>
              <a:rPr lang="en-US" sz="2800" b="1" u="sng" kern="0" dirty="0">
                <a:solidFill>
                  <a:srgbClr val="CC0000"/>
                </a:solidFill>
                <a:latin typeface="+mn-lt"/>
                <a:ea typeface="ＭＳ Ｐゴシック" charset="-128"/>
              </a:rPr>
              <a:t>surface ice insulates water below</a:t>
            </a:r>
            <a:endParaRPr lang="en-US" sz="2800" b="1" kern="0" dirty="0">
              <a:latin typeface="+mn-lt"/>
              <a:ea typeface="ＭＳ Ｐゴシック" charset="-128"/>
            </a:endParaRPr>
          </a:p>
          <a:p>
            <a:pPr marL="1085850" lvl="2" indent="-2286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5000"/>
              <a:buFont typeface="Wingdings" charset="2"/>
              <a:buChar char="§"/>
              <a:defRPr/>
            </a:pPr>
            <a:r>
              <a:rPr lang="en-US" b="1" kern="0" dirty="0">
                <a:solidFill>
                  <a:srgbClr val="0F116A"/>
                </a:solidFill>
                <a:latin typeface="+mn-lt"/>
                <a:ea typeface="ＭＳ Ｐゴシック" charset="-128"/>
              </a:rPr>
              <a:t>allowing life to survive the winter</a:t>
            </a:r>
          </a:p>
          <a:p>
            <a:pPr marL="742950" lvl="1" indent="-28575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  <a:defRPr/>
            </a:pPr>
            <a:r>
              <a:rPr lang="en-US" sz="2800" b="1" kern="0" dirty="0">
                <a:latin typeface="+mn-lt"/>
                <a:ea typeface="ＭＳ Ｐゴシック" charset="-128"/>
              </a:rPr>
              <a:t>if ice sank…</a:t>
            </a:r>
          </a:p>
          <a:p>
            <a:pPr marL="1085850" lvl="2" indent="-2286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5000"/>
              <a:buFont typeface="Wingdings" charset="2"/>
              <a:buChar char="§"/>
              <a:defRPr/>
            </a:pPr>
            <a:r>
              <a:rPr lang="en-US" b="1" kern="0" dirty="0">
                <a:solidFill>
                  <a:srgbClr val="0F116A"/>
                </a:solidFill>
                <a:latin typeface="+mn-lt"/>
                <a:ea typeface="ＭＳ Ｐゴシック" charset="-128"/>
              </a:rPr>
              <a:t>ponds, lakes &amp; even oceans would freeze solid</a:t>
            </a:r>
          </a:p>
          <a:p>
            <a:pPr marL="1085850" lvl="2" indent="-2286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5000"/>
              <a:buFont typeface="Wingdings" charset="2"/>
              <a:buChar char="§"/>
              <a:defRPr/>
            </a:pPr>
            <a:r>
              <a:rPr lang="en-US" b="1" kern="0" dirty="0">
                <a:solidFill>
                  <a:srgbClr val="0F116A"/>
                </a:solidFill>
                <a:latin typeface="+mn-lt"/>
                <a:ea typeface="ＭＳ Ｐゴシック" charset="-128"/>
              </a:rPr>
              <a:t>in summer, only upper few inches would thaw</a:t>
            </a:r>
          </a:p>
          <a:p>
            <a:pPr marL="742950" lvl="1" indent="-28575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  <a:defRPr/>
            </a:pPr>
            <a:r>
              <a:rPr lang="en-US" sz="2800" b="1" u="sng" kern="0" dirty="0">
                <a:solidFill>
                  <a:srgbClr val="CC0000"/>
                </a:solidFill>
                <a:latin typeface="+mn-lt"/>
                <a:ea typeface="ＭＳ Ｐゴシック" charset="-128"/>
              </a:rPr>
              <a:t>seasonal turnover of lakes</a:t>
            </a:r>
            <a:endParaRPr lang="en-US" sz="2800" b="1" u="sng" kern="0" dirty="0">
              <a:latin typeface="+mn-lt"/>
              <a:ea typeface="ＭＳ Ｐゴシック" charset="-128"/>
            </a:endParaRPr>
          </a:p>
          <a:p>
            <a:pPr marL="1085850" lvl="2" indent="-2286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5000"/>
              <a:buFont typeface="Wingdings" charset="2"/>
              <a:buChar char="§"/>
              <a:defRPr/>
            </a:pPr>
            <a:r>
              <a:rPr lang="en-US" b="1" u="sng" kern="0" dirty="0">
                <a:solidFill>
                  <a:srgbClr val="CC0000"/>
                </a:solidFill>
                <a:latin typeface="+mn-lt"/>
                <a:ea typeface="ＭＳ Ｐゴシック" charset="-128"/>
              </a:rPr>
              <a:t>sinking cold H</a:t>
            </a:r>
            <a:r>
              <a:rPr lang="en-US" b="1" kern="0" baseline="-25000" dirty="0">
                <a:solidFill>
                  <a:srgbClr val="CC0000"/>
                </a:solidFill>
                <a:latin typeface="+mn-lt"/>
                <a:ea typeface="ＭＳ Ｐゴシック" charset="-128"/>
              </a:rPr>
              <a:t>2</a:t>
            </a:r>
            <a:r>
              <a:rPr lang="en-US" b="1" u="sng" kern="0" dirty="0">
                <a:solidFill>
                  <a:srgbClr val="CC0000"/>
                </a:solidFill>
                <a:latin typeface="+mn-lt"/>
                <a:ea typeface="ＭＳ Ｐゴシック" charset="-128"/>
              </a:rPr>
              <a:t>O cycles nutrients in autumn</a:t>
            </a:r>
            <a:endParaRPr lang="en-US" b="1" kern="0" dirty="0">
              <a:solidFill>
                <a:srgbClr val="CC0000"/>
              </a:solidFill>
              <a:latin typeface="+mn-lt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3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3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3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8" grpId="0" animBg="1"/>
      <p:bldP spid="6" grpId="0" build="p" bldLvl="5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4635500"/>
            <a:ext cx="285750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8"/>
          <p:cNvPicPr>
            <a:picLocks noChangeAspect="1" noChangeArrowheads="1"/>
          </p:cNvPicPr>
          <p:nvPr/>
        </p:nvPicPr>
        <p:blipFill>
          <a:blip r:embed="rId6">
            <a:lum bright="-22000" contrast="42000"/>
          </a:blip>
          <a:srcRect/>
          <a:stretch>
            <a:fillRect/>
          </a:stretch>
        </p:blipFill>
        <p:spPr bwMode="auto">
          <a:xfrm>
            <a:off x="0" y="3706813"/>
            <a:ext cx="394017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5228" name="AutoShape 12"/>
          <p:cNvSpPr>
            <a:spLocks noChangeArrowheads="1"/>
          </p:cNvSpPr>
          <p:nvPr/>
        </p:nvSpPr>
        <p:spPr bwMode="auto">
          <a:xfrm>
            <a:off x="1830388" y="4792663"/>
            <a:ext cx="352425" cy="334962"/>
          </a:xfrm>
          <a:prstGeom prst="star5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65229" name="AutoShape 13"/>
          <p:cNvSpPr>
            <a:spLocks noChangeArrowheads="1"/>
          </p:cNvSpPr>
          <p:nvPr/>
        </p:nvSpPr>
        <p:spPr bwMode="auto">
          <a:xfrm>
            <a:off x="2668588" y="5133975"/>
            <a:ext cx="352425" cy="334963"/>
          </a:xfrm>
          <a:prstGeom prst="star5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6566" name="Rectangle 14"/>
          <p:cNvSpPr>
            <a:spLocks noChangeArrowheads="1"/>
          </p:cNvSpPr>
          <p:nvPr/>
        </p:nvSpPr>
        <p:spPr bwMode="auto">
          <a:xfrm>
            <a:off x="15875" y="6010275"/>
            <a:ext cx="2073275" cy="831850"/>
          </a:xfrm>
          <a:prstGeom prst="rect">
            <a:avLst/>
          </a:prstGeom>
          <a:solidFill>
            <a:srgbClr val="FFEA1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Specific heat</a:t>
            </a:r>
            <a:br>
              <a:rPr lang="en-US" b="1">
                <a:solidFill>
                  <a:srgbClr val="000000"/>
                </a:solidFill>
              </a:rPr>
            </a:br>
            <a:r>
              <a:rPr lang="en-US" b="1">
                <a:solidFill>
                  <a:srgbClr val="000000"/>
                </a:solidFill>
              </a:rPr>
              <a:t>&amp; climate</a:t>
            </a:r>
          </a:p>
        </p:txBody>
      </p:sp>
      <p:pic>
        <p:nvPicPr>
          <p:cNvPr id="66567" name="Picture 15" descr="Long_Island_ma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19463" y="4864100"/>
            <a:ext cx="2657475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4. Specific heat</a:t>
            </a:r>
          </a:p>
        </p:txBody>
      </p:sp>
      <p:sp>
        <p:nvSpPr>
          <p:cNvPr id="15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838200" y="1371600"/>
            <a:ext cx="8077200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normAutofit fontScale="92500" lnSpcReduction="10000"/>
          </a:bodyPr>
          <a:lstStyle/>
          <a:p>
            <a:pPr marL="342900" indent="-342900"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charset="2"/>
              <a:buChar char="§"/>
              <a:defRPr/>
            </a:pPr>
            <a:r>
              <a:rPr lang="en-US" sz="3000" b="1" u="sng" kern="0" dirty="0">
                <a:solidFill>
                  <a:srgbClr val="CC0000"/>
                </a:solidFill>
                <a:latin typeface="+mn-lt"/>
              </a:rPr>
              <a:t>H</a:t>
            </a:r>
            <a:r>
              <a:rPr lang="en-US" sz="3000" b="1" kern="0" baseline="-25000" dirty="0">
                <a:solidFill>
                  <a:srgbClr val="CC0000"/>
                </a:solidFill>
                <a:latin typeface="+mn-lt"/>
              </a:rPr>
              <a:t>2</a:t>
            </a:r>
            <a:r>
              <a:rPr lang="en-US" sz="3000" b="1" u="sng" kern="0" dirty="0">
                <a:solidFill>
                  <a:srgbClr val="CC0000"/>
                </a:solidFill>
                <a:latin typeface="+mn-lt"/>
              </a:rPr>
              <a:t>O resists changes in temperature</a:t>
            </a:r>
            <a:endParaRPr lang="en-US" sz="3000" b="1" kern="0" dirty="0">
              <a:solidFill>
                <a:srgbClr val="0F116A"/>
              </a:solidFill>
              <a:latin typeface="+mn-lt"/>
            </a:endParaRP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  <a:defRPr/>
            </a:pPr>
            <a:r>
              <a:rPr lang="en-US" sz="2800" b="1" kern="0" dirty="0">
                <a:latin typeface="+mn-lt"/>
                <a:ea typeface="ＭＳ Ｐゴシック" charset="-128"/>
              </a:rPr>
              <a:t>high specific heat 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  <a:defRPr/>
            </a:pPr>
            <a:r>
              <a:rPr lang="en-US" sz="2800" b="1" kern="0" dirty="0">
                <a:latin typeface="+mn-lt"/>
                <a:ea typeface="ＭＳ Ｐゴシック" charset="-128"/>
              </a:rPr>
              <a:t>takes a lot to </a:t>
            </a:r>
            <a:r>
              <a:rPr lang="en-US" sz="2800" b="1" kern="0" dirty="0">
                <a:solidFill>
                  <a:srgbClr val="CC0000"/>
                </a:solidFill>
                <a:latin typeface="+mn-lt"/>
                <a:ea typeface="ＭＳ Ｐゴシック" charset="-128"/>
              </a:rPr>
              <a:t>heat</a:t>
            </a:r>
            <a:r>
              <a:rPr lang="en-US" sz="2800" b="1" kern="0" dirty="0">
                <a:latin typeface="+mn-lt"/>
                <a:ea typeface="ＭＳ Ｐゴシック" charset="-128"/>
              </a:rPr>
              <a:t> it up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  <a:defRPr/>
            </a:pPr>
            <a:r>
              <a:rPr lang="en-US" sz="2800" b="1" kern="0" dirty="0">
                <a:latin typeface="+mn-lt"/>
                <a:ea typeface="ＭＳ Ｐゴシック" charset="-128"/>
              </a:rPr>
              <a:t>takes a lot to </a:t>
            </a:r>
            <a:r>
              <a:rPr lang="en-US" sz="2800" b="1" kern="0" dirty="0">
                <a:solidFill>
                  <a:srgbClr val="006300"/>
                </a:solidFill>
                <a:latin typeface="+mn-lt"/>
                <a:ea typeface="ＭＳ Ｐゴシック" charset="-128"/>
              </a:rPr>
              <a:t>cool</a:t>
            </a:r>
            <a:r>
              <a:rPr lang="en-US" sz="2800" b="1" kern="0" dirty="0">
                <a:latin typeface="+mn-lt"/>
                <a:ea typeface="ＭＳ Ｐゴシック" charset="-128"/>
              </a:rPr>
              <a:t> it down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charset="2"/>
              <a:buChar char="§"/>
              <a:defRPr/>
            </a:pPr>
            <a:r>
              <a:rPr lang="en-US" sz="3000" b="1" u="sng" kern="0" dirty="0">
                <a:solidFill>
                  <a:srgbClr val="CC0000"/>
                </a:solidFill>
                <a:latin typeface="+mn-lt"/>
              </a:rPr>
              <a:t>H</a:t>
            </a:r>
            <a:r>
              <a:rPr lang="en-US" sz="3000" b="1" kern="0" baseline="-25000" dirty="0">
                <a:solidFill>
                  <a:srgbClr val="CC0000"/>
                </a:solidFill>
                <a:latin typeface="+mn-lt"/>
              </a:rPr>
              <a:t>2</a:t>
            </a:r>
            <a:r>
              <a:rPr lang="en-US" sz="3000" b="1" u="sng" kern="0" dirty="0">
                <a:solidFill>
                  <a:srgbClr val="CC0000"/>
                </a:solidFill>
                <a:latin typeface="+mn-lt"/>
              </a:rPr>
              <a:t>O moderates temperatures on Earth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52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652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652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52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652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652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28" grpId="0" animBg="1"/>
      <p:bldP spid="265228" grpId="1" animBg="1"/>
      <p:bldP spid="265229" grpId="0" animBg="1"/>
      <p:bldP spid="265229" grpId="1" animBg="1"/>
      <p:bldP spid="15" grpId="0" build="p" bldLvl="5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6"/>
          <a:srcRect l="3897" t="14290"/>
          <a:stretch>
            <a:fillRect/>
          </a:stretch>
        </p:blipFill>
        <p:spPr bwMode="auto">
          <a:xfrm>
            <a:off x="0" y="1541463"/>
            <a:ext cx="7810500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7267" name="Oval 3"/>
          <p:cNvSpPr>
            <a:spLocks noChangeArrowheads="1"/>
          </p:cNvSpPr>
          <p:nvPr/>
        </p:nvSpPr>
        <p:spPr bwMode="auto">
          <a:xfrm>
            <a:off x="1322388" y="5035550"/>
            <a:ext cx="1601787" cy="890588"/>
          </a:xfrm>
          <a:prstGeom prst="ellips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268" name="Oval 4"/>
          <p:cNvSpPr>
            <a:spLocks noChangeArrowheads="1"/>
          </p:cNvSpPr>
          <p:nvPr/>
        </p:nvSpPr>
        <p:spPr bwMode="auto">
          <a:xfrm>
            <a:off x="2498725" y="1946275"/>
            <a:ext cx="4406900" cy="798513"/>
          </a:xfrm>
          <a:prstGeom prst="ellips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title"/>
          </p:nvPr>
        </p:nvSpPr>
        <p:spPr>
          <a:xfrm>
            <a:off x="595313" y="592138"/>
            <a:ext cx="7772400" cy="762000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en-US"/>
              <a:t>5. Heat of vaporization</a:t>
            </a:r>
          </a:p>
        </p:txBody>
      </p:sp>
      <p:pic>
        <p:nvPicPr>
          <p:cNvPr id="26727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6625" y="346075"/>
            <a:ext cx="1758950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267271" name="Picture 7"/>
          <p:cNvPicPr>
            <a:picLocks noChangeAspect="1" noChangeArrowheads="1"/>
          </p:cNvPicPr>
          <p:nvPr/>
        </p:nvPicPr>
        <p:blipFill>
          <a:blip r:embed="rId8"/>
          <a:srcRect l="28799" t="15840" r="24480" b="17281"/>
          <a:stretch>
            <a:fillRect/>
          </a:stretch>
        </p:blipFill>
        <p:spPr bwMode="auto">
          <a:xfrm>
            <a:off x="6350000" y="2803525"/>
            <a:ext cx="1730375" cy="2476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/>
            </a:outerShdw>
          </a:effectLst>
        </p:spPr>
      </p:pic>
      <p:pic>
        <p:nvPicPr>
          <p:cNvPr id="267272" name="Picture 8"/>
          <p:cNvPicPr>
            <a:picLocks noChangeAspect="1" noChangeArrowheads="1"/>
          </p:cNvPicPr>
          <p:nvPr/>
        </p:nvPicPr>
        <p:blipFill>
          <a:blip r:embed="rId9"/>
          <a:srcRect l="8229" t="5475" r="8229" b="8212"/>
          <a:stretch>
            <a:fillRect/>
          </a:stretch>
        </p:blipFill>
        <p:spPr bwMode="auto">
          <a:xfrm>
            <a:off x="6607175" y="4865688"/>
            <a:ext cx="2428875" cy="18843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/>
            </a:outerShdw>
          </a:effectLst>
        </p:spPr>
      </p:pic>
      <p:sp>
        <p:nvSpPr>
          <p:cNvPr id="267273" name="Rectangle 9"/>
          <p:cNvSpPr>
            <a:spLocks noChangeArrowheads="1"/>
          </p:cNvSpPr>
          <p:nvPr/>
        </p:nvSpPr>
        <p:spPr bwMode="auto">
          <a:xfrm>
            <a:off x="5664200" y="320675"/>
            <a:ext cx="3430588" cy="457200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 eaLnBrk="1" hangingPunct="1"/>
            <a:r>
              <a:rPr lang="en-US" sz="2800" b="1" u="sng">
                <a:solidFill>
                  <a:srgbClr val="CC0000"/>
                </a:solidFill>
              </a:rPr>
              <a:t>Evaporative cooling</a:t>
            </a:r>
            <a:endParaRPr lang="en-US" sz="2800" b="1">
              <a:solidFill>
                <a:srgbClr val="0F116A"/>
              </a:solidFill>
            </a:endParaRPr>
          </a:p>
        </p:txBody>
      </p:sp>
      <p:sp>
        <p:nvSpPr>
          <p:cNvPr id="267274" name="Rectangle 10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806700" y="4694238"/>
            <a:ext cx="4303713" cy="568325"/>
          </a:xfrm>
          <a:solidFill>
            <a:srgbClr val="FFCC18"/>
          </a:solidFill>
        </p:spPr>
        <p:txBody>
          <a:bodyPr rIns="0"/>
          <a:lstStyle/>
          <a:p>
            <a:pPr marL="0" indent="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000"/>
              <a:t>Organisms rely on heat of vaporization to remove body heat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7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72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72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727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72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7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7" grpId="0" animBg="1"/>
      <p:bldP spid="267268" grpId="0" animBg="1"/>
      <p:bldP spid="267273" grpId="0" animBg="1" autoUpdateAnimBg="0"/>
      <p:bldP spid="267274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Ionization of water &amp; pH</a:t>
            </a:r>
          </a:p>
        </p:txBody>
      </p:sp>
      <p:pic>
        <p:nvPicPr>
          <p:cNvPr id="70659" name="Picture 6" descr="pH_Color_Chart_Large"/>
          <p:cNvPicPr>
            <a:picLocks noChangeAspect="1" noChangeArrowheads="1"/>
          </p:cNvPicPr>
          <p:nvPr/>
        </p:nvPicPr>
        <p:blipFill>
          <a:blip r:embed="rId5"/>
          <a:srcRect t="12308"/>
          <a:stretch>
            <a:fillRect/>
          </a:stretch>
        </p:blipFill>
        <p:spPr bwMode="auto">
          <a:xfrm>
            <a:off x="6823075" y="1346200"/>
            <a:ext cx="2286000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AutoShape 11"/>
          <p:cNvSpPr>
            <a:spLocks noChangeArrowheads="1"/>
          </p:cNvSpPr>
          <p:nvPr/>
        </p:nvSpPr>
        <p:spPr bwMode="auto">
          <a:xfrm>
            <a:off x="6418263" y="2101850"/>
            <a:ext cx="1238250" cy="395288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0" y="1371600"/>
            <a:ext cx="7667625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normAutofit/>
          </a:bodyPr>
          <a:lstStyle/>
          <a:p>
            <a:pPr marL="342900" indent="-342900"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charset="2"/>
              <a:buChar char="§"/>
              <a:defRPr/>
            </a:pPr>
            <a:r>
              <a:rPr lang="en-US" sz="3400" b="1" kern="0" dirty="0">
                <a:solidFill>
                  <a:srgbClr val="0F116A"/>
                </a:solidFill>
                <a:latin typeface="+mn-lt"/>
              </a:rPr>
              <a:t>Water ionizes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  <a:defRPr/>
            </a:pPr>
            <a:r>
              <a:rPr lang="en-US" sz="3200" b="1" kern="0" dirty="0">
                <a:solidFill>
                  <a:srgbClr val="CC0000"/>
                </a:solidFill>
                <a:latin typeface="+mn-lt"/>
                <a:ea typeface="ＭＳ Ｐゴシック" charset="-128"/>
              </a:rPr>
              <a:t>H</a:t>
            </a:r>
            <a:r>
              <a:rPr lang="en-US" sz="3200" b="1" kern="0" baseline="30000" dirty="0">
                <a:solidFill>
                  <a:srgbClr val="CC0000"/>
                </a:solidFill>
                <a:latin typeface="+mn-lt"/>
                <a:ea typeface="ＭＳ Ｐゴシック" charset="-128"/>
              </a:rPr>
              <a:t>+</a:t>
            </a:r>
            <a:r>
              <a:rPr lang="en-US" sz="3200" b="1" kern="0" dirty="0">
                <a:latin typeface="+mn-lt"/>
                <a:ea typeface="ＭＳ Ｐゴシック" charset="-128"/>
              </a:rPr>
              <a:t> splits off from H</a:t>
            </a:r>
            <a:r>
              <a:rPr lang="en-US" sz="3200" b="1" kern="0" baseline="-25000" dirty="0">
                <a:latin typeface="+mn-lt"/>
                <a:ea typeface="ＭＳ Ｐゴシック" charset="-128"/>
              </a:rPr>
              <a:t>2</a:t>
            </a:r>
            <a:r>
              <a:rPr lang="en-US" sz="3200" b="1" kern="0" dirty="0">
                <a:latin typeface="+mn-lt"/>
                <a:ea typeface="ＭＳ Ｐゴシック" charset="-128"/>
              </a:rPr>
              <a:t>O, leaving </a:t>
            </a:r>
            <a:r>
              <a:rPr lang="en-US" sz="3200" b="1" kern="0" dirty="0">
                <a:solidFill>
                  <a:srgbClr val="CC0000"/>
                </a:solidFill>
                <a:latin typeface="+mn-lt"/>
                <a:ea typeface="ＭＳ Ｐゴシック" charset="-128"/>
              </a:rPr>
              <a:t>OH</a:t>
            </a:r>
            <a:r>
              <a:rPr lang="en-US" sz="3200" b="1" kern="0" baseline="30000" dirty="0">
                <a:solidFill>
                  <a:srgbClr val="CC0000"/>
                </a:solidFill>
                <a:latin typeface="+mn-lt"/>
                <a:ea typeface="ＭＳ Ｐゴシック" charset="-128"/>
              </a:rPr>
              <a:t>–</a:t>
            </a:r>
            <a:endParaRPr lang="en-US" sz="3200" b="1" kern="0" baseline="30000" dirty="0">
              <a:latin typeface="+mn-lt"/>
              <a:ea typeface="ＭＳ Ｐゴシック" charset="-128"/>
            </a:endParaRPr>
          </a:p>
          <a:p>
            <a:pPr marL="1085850" lvl="2" indent="-228600" algn="l" eaLnBrk="1" hangingPunct="1">
              <a:spcBef>
                <a:spcPct val="20000"/>
              </a:spcBef>
              <a:buClr>
                <a:schemeClr val="hlink"/>
              </a:buClr>
              <a:buSzPct val="95000"/>
              <a:buFont typeface="Wingdings" charset="2"/>
              <a:buChar char="§"/>
              <a:defRPr/>
            </a:pPr>
            <a:r>
              <a:rPr lang="en-US" sz="3200" b="1" kern="0" dirty="0">
                <a:solidFill>
                  <a:srgbClr val="0F116A"/>
                </a:solidFill>
                <a:latin typeface="+mn-lt"/>
                <a:ea typeface="ＭＳ Ｐゴシック" charset="-128"/>
              </a:rPr>
              <a:t>if [</a:t>
            </a:r>
            <a:r>
              <a:rPr lang="en-US" sz="3200" b="1" kern="0" dirty="0">
                <a:solidFill>
                  <a:schemeClr val="tx2"/>
                </a:solidFill>
                <a:latin typeface="+mn-lt"/>
                <a:ea typeface="ＭＳ Ｐゴシック" charset="-128"/>
              </a:rPr>
              <a:t>H</a:t>
            </a:r>
            <a:r>
              <a:rPr lang="en-US" sz="3600" b="1" kern="0" baseline="30000" dirty="0">
                <a:solidFill>
                  <a:schemeClr val="tx2"/>
                </a:solidFill>
                <a:latin typeface="+mn-lt"/>
                <a:ea typeface="ＭＳ Ｐゴシック" charset="-128"/>
              </a:rPr>
              <a:t>+</a:t>
            </a:r>
            <a:r>
              <a:rPr lang="en-US" sz="3200" b="1" kern="0" dirty="0">
                <a:solidFill>
                  <a:srgbClr val="0F116A"/>
                </a:solidFill>
                <a:latin typeface="+mn-lt"/>
                <a:ea typeface="ＭＳ Ｐゴシック" charset="-128"/>
              </a:rPr>
              <a:t>]</a:t>
            </a:r>
            <a:r>
              <a:rPr lang="en-US" sz="3200" b="1" kern="0" dirty="0">
                <a:solidFill>
                  <a:schemeClr val="tx2"/>
                </a:solidFill>
                <a:latin typeface="+mn-lt"/>
                <a:ea typeface="ＭＳ Ｐゴシック" charset="-128"/>
              </a:rPr>
              <a:t> </a:t>
            </a:r>
            <a:r>
              <a:rPr lang="en-US" sz="3200" b="1" kern="0" dirty="0">
                <a:solidFill>
                  <a:srgbClr val="0F116A"/>
                </a:solidFill>
                <a:latin typeface="+mn-lt"/>
                <a:ea typeface="ＭＳ Ｐゴシック" charset="-128"/>
              </a:rPr>
              <a:t>= [</a:t>
            </a:r>
            <a:r>
              <a:rPr lang="en-US" sz="3200" b="1" kern="0" baseline="30000" dirty="0">
                <a:solidFill>
                  <a:schemeClr val="tx2"/>
                </a:solidFill>
                <a:latin typeface="+mn-lt"/>
                <a:ea typeface="ＭＳ Ｐゴシック" charset="-128"/>
              </a:rPr>
              <a:t>-</a:t>
            </a:r>
            <a:r>
              <a:rPr lang="en-US" sz="3200" b="1" kern="0" dirty="0">
                <a:solidFill>
                  <a:schemeClr val="tx2"/>
                </a:solidFill>
                <a:latin typeface="+mn-lt"/>
                <a:ea typeface="ＭＳ Ｐゴシック" charset="-128"/>
              </a:rPr>
              <a:t>OH</a:t>
            </a:r>
            <a:r>
              <a:rPr lang="en-US" sz="3200" b="1" kern="0" dirty="0">
                <a:solidFill>
                  <a:srgbClr val="0F116A"/>
                </a:solidFill>
                <a:latin typeface="+mn-lt"/>
                <a:ea typeface="ＭＳ Ｐゴシック" charset="-128"/>
              </a:rPr>
              <a:t>], water is </a:t>
            </a:r>
            <a:r>
              <a:rPr lang="en-US" sz="3200" b="1" u="sng" kern="0" dirty="0">
                <a:solidFill>
                  <a:srgbClr val="CC0000"/>
                </a:solidFill>
                <a:latin typeface="+mn-lt"/>
                <a:ea typeface="ＭＳ Ｐゴシック" charset="-128"/>
              </a:rPr>
              <a:t>neutral</a:t>
            </a:r>
            <a:endParaRPr lang="en-US" sz="3200" b="1" kern="0" dirty="0">
              <a:solidFill>
                <a:srgbClr val="0F116A"/>
              </a:solidFill>
              <a:latin typeface="+mn-lt"/>
              <a:ea typeface="ＭＳ Ｐゴシック" charset="-128"/>
            </a:endParaRPr>
          </a:p>
          <a:p>
            <a:pPr marL="1085850" lvl="2" indent="-228600" algn="l" eaLnBrk="1" hangingPunct="1">
              <a:spcBef>
                <a:spcPct val="20000"/>
              </a:spcBef>
              <a:buClr>
                <a:schemeClr val="hlink"/>
              </a:buClr>
              <a:buSzPct val="95000"/>
              <a:buFont typeface="Wingdings" charset="2"/>
              <a:buChar char="§"/>
              <a:defRPr/>
            </a:pPr>
            <a:r>
              <a:rPr lang="en-US" sz="3200" b="1" kern="0" dirty="0">
                <a:solidFill>
                  <a:srgbClr val="0F116A"/>
                </a:solidFill>
                <a:latin typeface="+mn-lt"/>
                <a:ea typeface="ＭＳ Ｐゴシック" charset="-128"/>
              </a:rPr>
              <a:t>if [</a:t>
            </a:r>
            <a:r>
              <a:rPr lang="en-US" sz="3200" b="1" kern="0" dirty="0">
                <a:solidFill>
                  <a:schemeClr val="tx2"/>
                </a:solidFill>
                <a:latin typeface="+mn-lt"/>
                <a:ea typeface="ＭＳ Ｐゴシック" charset="-128"/>
              </a:rPr>
              <a:t>H</a:t>
            </a:r>
            <a:r>
              <a:rPr lang="en-US" sz="3600" b="1" kern="0" baseline="30000" dirty="0">
                <a:solidFill>
                  <a:schemeClr val="tx2"/>
                </a:solidFill>
                <a:latin typeface="+mn-lt"/>
                <a:ea typeface="ＭＳ Ｐゴシック" charset="-128"/>
              </a:rPr>
              <a:t>+</a:t>
            </a:r>
            <a:r>
              <a:rPr lang="en-US" sz="3200" b="1" kern="0" dirty="0">
                <a:solidFill>
                  <a:srgbClr val="0F116A"/>
                </a:solidFill>
                <a:latin typeface="+mn-lt"/>
                <a:ea typeface="ＭＳ Ｐゴシック" charset="-128"/>
              </a:rPr>
              <a:t>]</a:t>
            </a:r>
            <a:r>
              <a:rPr lang="en-US" sz="3200" b="1" kern="0" dirty="0">
                <a:solidFill>
                  <a:schemeClr val="tx2"/>
                </a:solidFill>
                <a:latin typeface="+mn-lt"/>
                <a:ea typeface="ＭＳ Ｐゴシック" charset="-128"/>
              </a:rPr>
              <a:t> </a:t>
            </a:r>
            <a:r>
              <a:rPr lang="en-US" sz="3200" b="1" kern="0" dirty="0">
                <a:solidFill>
                  <a:srgbClr val="0F116A"/>
                </a:solidFill>
                <a:latin typeface="+mn-lt"/>
                <a:ea typeface="ＭＳ Ｐゴシック" charset="-128"/>
              </a:rPr>
              <a:t>&gt; [</a:t>
            </a:r>
            <a:r>
              <a:rPr lang="en-US" sz="3200" b="1" kern="0" baseline="30000" dirty="0">
                <a:solidFill>
                  <a:schemeClr val="tx2"/>
                </a:solidFill>
                <a:latin typeface="+mn-lt"/>
                <a:ea typeface="ＭＳ Ｐゴシック" charset="-128"/>
              </a:rPr>
              <a:t>-</a:t>
            </a:r>
            <a:r>
              <a:rPr lang="en-US" sz="3200" b="1" kern="0" dirty="0">
                <a:solidFill>
                  <a:schemeClr val="tx2"/>
                </a:solidFill>
                <a:latin typeface="+mn-lt"/>
                <a:ea typeface="ＭＳ Ｐゴシック" charset="-128"/>
              </a:rPr>
              <a:t>OH</a:t>
            </a:r>
            <a:r>
              <a:rPr lang="en-US" sz="3200" b="1" kern="0" dirty="0">
                <a:solidFill>
                  <a:srgbClr val="0F116A"/>
                </a:solidFill>
                <a:latin typeface="+mn-lt"/>
                <a:ea typeface="ＭＳ Ｐゴシック" charset="-128"/>
              </a:rPr>
              <a:t>], water is </a:t>
            </a:r>
            <a:r>
              <a:rPr lang="en-US" sz="3200" b="1" u="sng" kern="0" dirty="0">
                <a:solidFill>
                  <a:srgbClr val="CC0000"/>
                </a:solidFill>
                <a:latin typeface="+mn-lt"/>
                <a:ea typeface="ＭＳ Ｐゴシック" charset="-128"/>
              </a:rPr>
              <a:t>acidic</a:t>
            </a:r>
            <a:endParaRPr lang="en-US" sz="3200" b="1" kern="0" dirty="0">
              <a:solidFill>
                <a:srgbClr val="0F116A"/>
              </a:solidFill>
              <a:latin typeface="+mn-lt"/>
              <a:ea typeface="ＭＳ Ｐゴシック" charset="-128"/>
            </a:endParaRPr>
          </a:p>
          <a:p>
            <a:pPr marL="1085850" lvl="2" indent="-228600" algn="l" eaLnBrk="1" hangingPunct="1">
              <a:spcBef>
                <a:spcPct val="20000"/>
              </a:spcBef>
              <a:buClr>
                <a:schemeClr val="hlink"/>
              </a:buClr>
              <a:buSzPct val="95000"/>
              <a:buFont typeface="Wingdings" charset="2"/>
              <a:buChar char="§"/>
              <a:defRPr/>
            </a:pPr>
            <a:r>
              <a:rPr lang="en-US" sz="3200" b="1" kern="0" dirty="0">
                <a:solidFill>
                  <a:srgbClr val="0F116A"/>
                </a:solidFill>
                <a:latin typeface="+mn-lt"/>
                <a:ea typeface="ＭＳ Ｐゴシック" charset="-128"/>
              </a:rPr>
              <a:t>if [</a:t>
            </a:r>
            <a:r>
              <a:rPr lang="en-US" sz="3200" b="1" kern="0" dirty="0">
                <a:solidFill>
                  <a:schemeClr val="tx2"/>
                </a:solidFill>
                <a:latin typeface="+mn-lt"/>
                <a:ea typeface="ＭＳ Ｐゴシック" charset="-128"/>
              </a:rPr>
              <a:t>H</a:t>
            </a:r>
            <a:r>
              <a:rPr lang="en-US" sz="3600" b="1" kern="0" baseline="30000" dirty="0">
                <a:solidFill>
                  <a:schemeClr val="tx2"/>
                </a:solidFill>
                <a:latin typeface="+mn-lt"/>
                <a:ea typeface="ＭＳ Ｐゴシック" charset="-128"/>
              </a:rPr>
              <a:t>+</a:t>
            </a:r>
            <a:r>
              <a:rPr lang="en-US" sz="3200" b="1" kern="0" dirty="0">
                <a:solidFill>
                  <a:srgbClr val="0F116A"/>
                </a:solidFill>
                <a:latin typeface="+mn-lt"/>
                <a:ea typeface="ＭＳ Ｐゴシック" charset="-128"/>
              </a:rPr>
              <a:t>]</a:t>
            </a:r>
            <a:r>
              <a:rPr lang="en-US" sz="3200" b="1" kern="0" dirty="0">
                <a:solidFill>
                  <a:schemeClr val="tx2"/>
                </a:solidFill>
                <a:latin typeface="+mn-lt"/>
                <a:ea typeface="ＭＳ Ｐゴシック" charset="-128"/>
              </a:rPr>
              <a:t> </a:t>
            </a:r>
            <a:r>
              <a:rPr lang="en-US" sz="3200" b="1" kern="0" dirty="0">
                <a:solidFill>
                  <a:srgbClr val="0F116A"/>
                </a:solidFill>
                <a:latin typeface="+mn-lt"/>
                <a:ea typeface="ＭＳ Ｐゴシック" charset="-128"/>
              </a:rPr>
              <a:t>&lt; [</a:t>
            </a:r>
            <a:r>
              <a:rPr lang="en-US" sz="3200" b="1" kern="0" baseline="30000" dirty="0">
                <a:solidFill>
                  <a:schemeClr val="tx2"/>
                </a:solidFill>
                <a:latin typeface="+mn-lt"/>
                <a:ea typeface="ＭＳ Ｐゴシック" charset="-128"/>
              </a:rPr>
              <a:t>-</a:t>
            </a:r>
            <a:r>
              <a:rPr lang="en-US" sz="3200" b="1" kern="0" dirty="0">
                <a:solidFill>
                  <a:schemeClr val="tx2"/>
                </a:solidFill>
                <a:latin typeface="+mn-lt"/>
                <a:ea typeface="ＭＳ Ｐゴシック" charset="-128"/>
              </a:rPr>
              <a:t>OH</a:t>
            </a:r>
            <a:r>
              <a:rPr lang="en-US" sz="3200" b="1" kern="0" dirty="0">
                <a:solidFill>
                  <a:srgbClr val="0F116A"/>
                </a:solidFill>
                <a:latin typeface="+mn-lt"/>
                <a:ea typeface="ＭＳ Ｐゴシック" charset="-128"/>
              </a:rPr>
              <a:t>],</a:t>
            </a:r>
            <a:r>
              <a:rPr lang="en-US" sz="3200" b="1" kern="0" dirty="0">
                <a:solidFill>
                  <a:schemeClr val="tx2"/>
                </a:solidFill>
                <a:latin typeface="+mn-lt"/>
                <a:ea typeface="ＭＳ Ｐゴシック" charset="-128"/>
              </a:rPr>
              <a:t> </a:t>
            </a:r>
            <a:r>
              <a:rPr lang="en-US" sz="3200" b="1" kern="0" dirty="0">
                <a:solidFill>
                  <a:srgbClr val="0F116A"/>
                </a:solidFill>
                <a:latin typeface="+mn-lt"/>
                <a:ea typeface="ＭＳ Ｐゴシック" charset="-128"/>
              </a:rPr>
              <a:t>water is </a:t>
            </a:r>
            <a:r>
              <a:rPr lang="en-US" sz="3200" b="1" u="sng" kern="0" dirty="0">
                <a:solidFill>
                  <a:srgbClr val="CC0000"/>
                </a:solidFill>
                <a:latin typeface="+mn-lt"/>
                <a:ea typeface="ＭＳ Ｐゴシック" charset="-128"/>
              </a:rPr>
              <a:t>basic</a:t>
            </a:r>
            <a:endParaRPr lang="en-US" sz="2800" b="1" u="sng" kern="0" dirty="0">
              <a:solidFill>
                <a:srgbClr val="CC0000"/>
              </a:solidFill>
              <a:latin typeface="+mn-lt"/>
              <a:ea typeface="ＭＳ Ｐゴシック" charset="-128"/>
            </a:endParaRPr>
          </a:p>
          <a:p>
            <a:pPr marL="342900" indent="-342900"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charset="2"/>
              <a:buChar char="§"/>
              <a:defRPr/>
            </a:pPr>
            <a:r>
              <a:rPr lang="en-US" sz="3400" b="1" u="sng" kern="0" dirty="0">
                <a:solidFill>
                  <a:srgbClr val="CC0000"/>
                </a:solidFill>
                <a:latin typeface="+mn-lt"/>
              </a:rPr>
              <a:t>pH scale</a:t>
            </a:r>
            <a:endParaRPr lang="en-US" sz="3400" b="1" u="sng" kern="0" dirty="0">
              <a:solidFill>
                <a:schemeClr val="tx2"/>
              </a:solidFill>
              <a:latin typeface="+mn-lt"/>
            </a:endParaRP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  <a:defRPr/>
            </a:pPr>
            <a:r>
              <a:rPr lang="en-US" sz="3200" b="1" kern="0" dirty="0">
                <a:latin typeface="+mn-lt"/>
                <a:ea typeface="ＭＳ Ｐゴシック" charset="-128"/>
              </a:rPr>
              <a:t>how acid or basic solution is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  <a:defRPr/>
            </a:pPr>
            <a:r>
              <a:rPr lang="en-US" sz="3200" b="1" kern="0" dirty="0">
                <a:solidFill>
                  <a:srgbClr val="CC0000"/>
                </a:solidFill>
                <a:latin typeface="+mn-lt"/>
                <a:ea typeface="ＭＳ Ｐゴシック" charset="-128"/>
              </a:rPr>
              <a:t>1 </a:t>
            </a:r>
            <a:r>
              <a:rPr lang="en-US" sz="3200" b="1" kern="0" dirty="0" err="1">
                <a:solidFill>
                  <a:srgbClr val="CC0000"/>
                </a:solidFill>
                <a:latin typeface="+mn-lt"/>
                <a:ea typeface="ＭＳ Ｐゴシック" charset="-128"/>
                <a:sym typeface="Symbol" charset="2"/>
              </a:rPr>
              <a:t></a:t>
            </a:r>
            <a:r>
              <a:rPr lang="en-US" sz="3200" b="1" kern="0" dirty="0">
                <a:solidFill>
                  <a:srgbClr val="CC0000"/>
                </a:solidFill>
                <a:latin typeface="+mn-lt"/>
                <a:ea typeface="ＭＳ Ｐゴシック" charset="-128"/>
                <a:sym typeface="Symbol" charset="2"/>
              </a:rPr>
              <a:t> </a:t>
            </a:r>
            <a:r>
              <a:rPr lang="en-US" sz="3200" b="1" kern="0" dirty="0">
                <a:solidFill>
                  <a:srgbClr val="CC0000"/>
                </a:solidFill>
                <a:latin typeface="+mn-lt"/>
                <a:ea typeface="ＭＳ Ｐゴシック" charset="-128"/>
              </a:rPr>
              <a:t>7 </a:t>
            </a:r>
            <a:r>
              <a:rPr lang="en-US" sz="3200" b="1" kern="0" dirty="0" err="1">
                <a:solidFill>
                  <a:srgbClr val="CC0000"/>
                </a:solidFill>
                <a:latin typeface="+mn-lt"/>
                <a:ea typeface="ＭＳ Ｐゴシック" charset="-128"/>
                <a:sym typeface="Symbol" charset="2"/>
              </a:rPr>
              <a:t></a:t>
            </a:r>
            <a:r>
              <a:rPr lang="en-US" sz="3200" b="1" kern="0" dirty="0">
                <a:solidFill>
                  <a:srgbClr val="CC0000"/>
                </a:solidFill>
                <a:latin typeface="+mn-lt"/>
                <a:ea typeface="ＭＳ Ｐゴシック" charset="-128"/>
              </a:rPr>
              <a:t> 14</a:t>
            </a: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3460750" y="6007100"/>
            <a:ext cx="3513138" cy="681038"/>
          </a:xfrm>
          <a:prstGeom prst="round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/>
            </a:outerShdw>
          </a:effectLst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lang="en-US" sz="3400" b="1" dirty="0">
                <a:solidFill>
                  <a:srgbClr val="000000"/>
                </a:solidFill>
              </a:rPr>
              <a:t>H</a:t>
            </a:r>
            <a:r>
              <a:rPr lang="en-US" sz="3400" b="1" baseline="-25000" dirty="0">
                <a:solidFill>
                  <a:srgbClr val="000000"/>
                </a:solidFill>
              </a:rPr>
              <a:t>2</a:t>
            </a:r>
            <a:r>
              <a:rPr lang="en-US" sz="3400" b="1" dirty="0">
                <a:solidFill>
                  <a:srgbClr val="000000"/>
                </a:solidFill>
              </a:rPr>
              <a:t>O </a:t>
            </a:r>
            <a:r>
              <a:rPr lang="en-US" sz="3400" b="1" dirty="0" err="1">
                <a:solidFill>
                  <a:srgbClr val="000000"/>
                </a:solidFill>
                <a:sym typeface="Symbol" charset="2"/>
              </a:rPr>
              <a:t></a:t>
            </a:r>
            <a:r>
              <a:rPr lang="en-US" sz="3400" b="1" dirty="0">
                <a:solidFill>
                  <a:srgbClr val="000000"/>
                </a:solidFill>
                <a:sym typeface="Symbol" charset="2"/>
              </a:rPr>
              <a:t> H</a:t>
            </a:r>
            <a:r>
              <a:rPr lang="en-US" sz="3400" b="1" baseline="30000" dirty="0">
                <a:solidFill>
                  <a:srgbClr val="000000"/>
                </a:solidFill>
                <a:sym typeface="Symbol" charset="2"/>
              </a:rPr>
              <a:t>+</a:t>
            </a:r>
            <a:r>
              <a:rPr lang="en-US" sz="3400" b="1" dirty="0">
                <a:solidFill>
                  <a:srgbClr val="000000"/>
                </a:solidFill>
                <a:sym typeface="Symbol" charset="2"/>
              </a:rPr>
              <a:t> + OH</a:t>
            </a:r>
            <a:r>
              <a:rPr lang="en-US" sz="3400" b="1" baseline="30000" dirty="0">
                <a:solidFill>
                  <a:srgbClr val="000000"/>
                </a:solidFill>
                <a:sym typeface="Symbol" charset="2"/>
              </a:rPr>
              <a:t>–</a:t>
            </a:r>
            <a:endParaRPr lang="en-US" sz="3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 autoUpdateAnimBg="0"/>
      <p:bldP spid="6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pH Scale</a:t>
            </a:r>
          </a:p>
        </p:txBody>
      </p:sp>
      <p:grpSp>
        <p:nvGrpSpPr>
          <p:cNvPr id="72707" name="Group 3"/>
          <p:cNvGrpSpPr>
            <a:grpSpLocks/>
          </p:cNvGrpSpPr>
          <p:nvPr/>
        </p:nvGrpSpPr>
        <p:grpSpPr bwMode="auto">
          <a:xfrm>
            <a:off x="2703513" y="320675"/>
            <a:ext cx="6373812" cy="6537325"/>
            <a:chOff x="1546" y="202"/>
            <a:chExt cx="4015" cy="4118"/>
          </a:xfrm>
        </p:grpSpPr>
        <p:pic>
          <p:nvPicPr>
            <p:cNvPr id="72709" name="Picture 4" descr="02_18"/>
            <p:cNvPicPr>
              <a:picLocks noChangeAspect="1" noChangeArrowheads="1"/>
            </p:cNvPicPr>
            <p:nvPr/>
          </p:nvPicPr>
          <p:blipFill>
            <a:blip r:embed="rId4"/>
            <a:srcRect l="22501" t="3600" r="22501"/>
            <a:stretch>
              <a:fillRect/>
            </a:stretch>
          </p:blipFill>
          <p:spPr bwMode="auto">
            <a:xfrm>
              <a:off x="1751" y="263"/>
              <a:ext cx="3086" cy="4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710" name="Rectangle 5"/>
            <p:cNvSpPr>
              <a:spLocks noChangeArrowheads="1"/>
            </p:cNvSpPr>
            <p:nvPr/>
          </p:nvSpPr>
          <p:spPr bwMode="auto">
            <a:xfrm>
              <a:off x="1739" y="740"/>
              <a:ext cx="30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10</a:t>
              </a:r>
              <a:r>
                <a:rPr lang="en-US" sz="1800" b="1" baseline="30000">
                  <a:solidFill>
                    <a:srgbClr val="000000"/>
                  </a:solidFill>
                </a:rPr>
                <a:t>–1</a:t>
              </a:r>
              <a:r>
                <a:rPr lang="en-US" sz="1800" b="1">
                  <a:solidFill>
                    <a:srgbClr val="000000"/>
                  </a:solidFill>
                </a:rPr>
                <a:t> 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11" name="Rectangle 6"/>
            <p:cNvSpPr>
              <a:spLocks noChangeArrowheads="1"/>
            </p:cNvSpPr>
            <p:nvPr/>
          </p:nvSpPr>
          <p:spPr bwMode="auto">
            <a:xfrm>
              <a:off x="1546" y="202"/>
              <a:ext cx="108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2000" b="1">
                  <a:solidFill>
                    <a:srgbClr val="000000"/>
                  </a:solidFill>
                </a:rPr>
                <a:t>H</a:t>
              </a:r>
              <a:r>
                <a:rPr lang="en-US" sz="2000" b="1" baseline="30000">
                  <a:solidFill>
                    <a:srgbClr val="000000"/>
                  </a:solidFill>
                </a:rPr>
                <a:t>+</a:t>
              </a:r>
              <a:r>
                <a:rPr lang="en-US" sz="2000" b="1">
                  <a:solidFill>
                    <a:srgbClr val="000000"/>
                  </a:solidFill>
                </a:rPr>
                <a:t> Ion</a:t>
              </a:r>
            </a:p>
            <a:p>
              <a:pPr algn="l">
                <a:lnSpc>
                  <a:spcPct val="85000"/>
                </a:lnSpc>
              </a:pPr>
              <a:r>
                <a:rPr lang="en-US" sz="2000" b="1">
                  <a:solidFill>
                    <a:srgbClr val="000000"/>
                  </a:solidFill>
                </a:rPr>
                <a:t>Concentration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12" name="Rectangle 7"/>
            <p:cNvSpPr>
              <a:spLocks noChangeArrowheads="1"/>
            </p:cNvSpPr>
            <p:nvPr/>
          </p:nvSpPr>
          <p:spPr bwMode="auto">
            <a:xfrm>
              <a:off x="3705" y="202"/>
              <a:ext cx="171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2000" b="1">
                  <a:solidFill>
                    <a:srgbClr val="000000"/>
                  </a:solidFill>
                </a:rPr>
                <a:t>Examples of Solutions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13" name="Rectangle 8"/>
            <p:cNvSpPr>
              <a:spLocks noChangeArrowheads="1"/>
            </p:cNvSpPr>
            <p:nvPr/>
          </p:nvSpPr>
          <p:spPr bwMode="auto">
            <a:xfrm>
              <a:off x="3705" y="998"/>
              <a:ext cx="1856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</a:pPr>
              <a:r>
                <a:rPr lang="en-US" sz="1800" b="1">
                  <a:solidFill>
                    <a:srgbClr val="000000"/>
                  </a:solidFill>
                </a:rPr>
                <a:t>Stomach acid, Lemon juice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14" name="Rectangle 9"/>
            <p:cNvSpPr>
              <a:spLocks noChangeArrowheads="1"/>
            </p:cNvSpPr>
            <p:nvPr/>
          </p:nvSpPr>
          <p:spPr bwMode="auto">
            <a:xfrm>
              <a:off x="3210" y="740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1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15" name="Rectangle 10"/>
            <p:cNvSpPr>
              <a:spLocks noChangeArrowheads="1"/>
            </p:cNvSpPr>
            <p:nvPr/>
          </p:nvSpPr>
          <p:spPr bwMode="auto">
            <a:xfrm>
              <a:off x="3126" y="306"/>
              <a:ext cx="213" cy="192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pH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16" name="Rectangle 11"/>
            <p:cNvSpPr>
              <a:spLocks noChangeArrowheads="1"/>
            </p:cNvSpPr>
            <p:nvPr/>
          </p:nvSpPr>
          <p:spPr bwMode="auto">
            <a:xfrm>
              <a:off x="1739" y="505"/>
              <a:ext cx="21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10</a:t>
              </a:r>
              <a:r>
                <a:rPr lang="en-US" sz="1800" b="1" baseline="30000">
                  <a:solidFill>
                    <a:srgbClr val="000000"/>
                  </a:solidFill>
                </a:rPr>
                <a:t>0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17" name="Rectangle 12"/>
            <p:cNvSpPr>
              <a:spLocks noChangeArrowheads="1"/>
            </p:cNvSpPr>
            <p:nvPr/>
          </p:nvSpPr>
          <p:spPr bwMode="auto">
            <a:xfrm>
              <a:off x="3705" y="523"/>
              <a:ext cx="12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Hydrochloric acid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18" name="Rectangle 13"/>
            <p:cNvSpPr>
              <a:spLocks noChangeArrowheads="1"/>
            </p:cNvSpPr>
            <p:nvPr/>
          </p:nvSpPr>
          <p:spPr bwMode="auto">
            <a:xfrm>
              <a:off x="3210" y="523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0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19" name="Rectangle 14"/>
            <p:cNvSpPr>
              <a:spLocks noChangeArrowheads="1"/>
            </p:cNvSpPr>
            <p:nvPr/>
          </p:nvSpPr>
          <p:spPr bwMode="auto">
            <a:xfrm>
              <a:off x="1739" y="976"/>
              <a:ext cx="30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10</a:t>
              </a:r>
              <a:r>
                <a:rPr lang="en-US" sz="1800" b="1" baseline="30000">
                  <a:solidFill>
                    <a:srgbClr val="000000"/>
                  </a:solidFill>
                </a:rPr>
                <a:t>–2</a:t>
              </a:r>
              <a:r>
                <a:rPr lang="en-US" sz="1800" b="1">
                  <a:solidFill>
                    <a:srgbClr val="000000"/>
                  </a:solidFill>
                </a:rPr>
                <a:t> 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20" name="Rectangle 15"/>
            <p:cNvSpPr>
              <a:spLocks noChangeArrowheads="1"/>
            </p:cNvSpPr>
            <p:nvPr/>
          </p:nvSpPr>
          <p:spPr bwMode="auto">
            <a:xfrm>
              <a:off x="3210" y="97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2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21" name="Rectangle 16"/>
            <p:cNvSpPr>
              <a:spLocks noChangeArrowheads="1"/>
            </p:cNvSpPr>
            <p:nvPr/>
          </p:nvSpPr>
          <p:spPr bwMode="auto">
            <a:xfrm>
              <a:off x="1739" y="1212"/>
              <a:ext cx="30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10</a:t>
              </a:r>
              <a:r>
                <a:rPr lang="en-US" sz="1800" b="1" baseline="30000">
                  <a:solidFill>
                    <a:srgbClr val="000000"/>
                  </a:solidFill>
                </a:rPr>
                <a:t>–3</a:t>
              </a:r>
              <a:r>
                <a:rPr lang="en-US" sz="1800" b="1">
                  <a:solidFill>
                    <a:srgbClr val="000000"/>
                  </a:solidFill>
                </a:rPr>
                <a:t> 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22" name="Rectangle 17"/>
            <p:cNvSpPr>
              <a:spLocks noChangeArrowheads="1"/>
            </p:cNvSpPr>
            <p:nvPr/>
          </p:nvSpPr>
          <p:spPr bwMode="auto">
            <a:xfrm>
              <a:off x="3705" y="1197"/>
              <a:ext cx="128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Vinegar, cola, beer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23" name="Rectangle 18"/>
            <p:cNvSpPr>
              <a:spLocks noChangeArrowheads="1"/>
            </p:cNvSpPr>
            <p:nvPr/>
          </p:nvSpPr>
          <p:spPr bwMode="auto">
            <a:xfrm>
              <a:off x="3210" y="1212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3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24" name="Rectangle 19"/>
            <p:cNvSpPr>
              <a:spLocks noChangeArrowheads="1"/>
            </p:cNvSpPr>
            <p:nvPr/>
          </p:nvSpPr>
          <p:spPr bwMode="auto">
            <a:xfrm>
              <a:off x="1739" y="1448"/>
              <a:ext cx="30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10</a:t>
              </a:r>
              <a:r>
                <a:rPr lang="en-US" sz="1800" b="1" baseline="30000">
                  <a:solidFill>
                    <a:srgbClr val="000000"/>
                  </a:solidFill>
                </a:rPr>
                <a:t>–4</a:t>
              </a:r>
              <a:r>
                <a:rPr lang="en-US" sz="1800" b="1">
                  <a:solidFill>
                    <a:srgbClr val="000000"/>
                  </a:solidFill>
                </a:rPr>
                <a:t> 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25" name="Rectangle 20"/>
            <p:cNvSpPr>
              <a:spLocks noChangeArrowheads="1"/>
            </p:cNvSpPr>
            <p:nvPr/>
          </p:nvSpPr>
          <p:spPr bwMode="auto">
            <a:xfrm>
              <a:off x="3705" y="1416"/>
              <a:ext cx="6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Tomatoes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26" name="Rectangle 21"/>
            <p:cNvSpPr>
              <a:spLocks noChangeArrowheads="1"/>
            </p:cNvSpPr>
            <p:nvPr/>
          </p:nvSpPr>
          <p:spPr bwMode="auto">
            <a:xfrm>
              <a:off x="3210" y="1448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4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27" name="Rectangle 22"/>
            <p:cNvSpPr>
              <a:spLocks noChangeArrowheads="1"/>
            </p:cNvSpPr>
            <p:nvPr/>
          </p:nvSpPr>
          <p:spPr bwMode="auto">
            <a:xfrm>
              <a:off x="1739" y="1677"/>
              <a:ext cx="30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10</a:t>
              </a:r>
              <a:r>
                <a:rPr lang="en-US" sz="1800" b="1" baseline="30000">
                  <a:solidFill>
                    <a:srgbClr val="000000"/>
                  </a:solidFill>
                </a:rPr>
                <a:t>–5</a:t>
              </a:r>
              <a:r>
                <a:rPr lang="en-US" sz="1800" b="1">
                  <a:solidFill>
                    <a:srgbClr val="000000"/>
                  </a:solidFill>
                </a:rPr>
                <a:t> 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28" name="Rectangle 23"/>
            <p:cNvSpPr>
              <a:spLocks noChangeArrowheads="1"/>
            </p:cNvSpPr>
            <p:nvPr/>
          </p:nvSpPr>
          <p:spPr bwMode="auto">
            <a:xfrm>
              <a:off x="3705" y="1699"/>
              <a:ext cx="161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</a:pPr>
              <a:r>
                <a:rPr lang="en-US" sz="1800" b="1">
                  <a:solidFill>
                    <a:srgbClr val="000000"/>
                  </a:solidFill>
                </a:rPr>
                <a:t>Black coffee, Rainwater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29" name="Rectangle 24"/>
            <p:cNvSpPr>
              <a:spLocks noChangeArrowheads="1"/>
            </p:cNvSpPr>
            <p:nvPr/>
          </p:nvSpPr>
          <p:spPr bwMode="auto">
            <a:xfrm>
              <a:off x="3210" y="1683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5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30" name="Rectangle 25"/>
            <p:cNvSpPr>
              <a:spLocks noChangeArrowheads="1"/>
            </p:cNvSpPr>
            <p:nvPr/>
          </p:nvSpPr>
          <p:spPr bwMode="auto">
            <a:xfrm>
              <a:off x="1739" y="1919"/>
              <a:ext cx="30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10</a:t>
              </a:r>
              <a:r>
                <a:rPr lang="en-US" sz="1800" b="1" baseline="30000">
                  <a:solidFill>
                    <a:srgbClr val="000000"/>
                  </a:solidFill>
                </a:rPr>
                <a:t>–6</a:t>
              </a:r>
              <a:r>
                <a:rPr lang="en-US" sz="1800" b="1">
                  <a:solidFill>
                    <a:srgbClr val="000000"/>
                  </a:solidFill>
                </a:rPr>
                <a:t> 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31" name="Rectangle 26"/>
            <p:cNvSpPr>
              <a:spLocks noChangeArrowheads="1"/>
            </p:cNvSpPr>
            <p:nvPr/>
          </p:nvSpPr>
          <p:spPr bwMode="auto">
            <a:xfrm>
              <a:off x="3705" y="1939"/>
              <a:ext cx="864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</a:pPr>
              <a:r>
                <a:rPr lang="en-US" sz="1800" b="1">
                  <a:solidFill>
                    <a:srgbClr val="000000"/>
                  </a:solidFill>
                </a:rPr>
                <a:t>Urine, Saliva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32" name="Rectangle 27"/>
            <p:cNvSpPr>
              <a:spLocks noChangeArrowheads="1"/>
            </p:cNvSpPr>
            <p:nvPr/>
          </p:nvSpPr>
          <p:spPr bwMode="auto">
            <a:xfrm>
              <a:off x="3210" y="1919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6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33" name="Rectangle 28"/>
            <p:cNvSpPr>
              <a:spLocks noChangeArrowheads="1"/>
            </p:cNvSpPr>
            <p:nvPr/>
          </p:nvSpPr>
          <p:spPr bwMode="auto">
            <a:xfrm>
              <a:off x="1739" y="2174"/>
              <a:ext cx="30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10</a:t>
              </a:r>
              <a:r>
                <a:rPr lang="en-US" sz="1800" b="1" baseline="30000">
                  <a:solidFill>
                    <a:srgbClr val="000000"/>
                  </a:solidFill>
                </a:rPr>
                <a:t>–7</a:t>
              </a:r>
              <a:r>
                <a:rPr lang="en-US" sz="1800" b="1">
                  <a:solidFill>
                    <a:srgbClr val="000000"/>
                  </a:solidFill>
                </a:rPr>
                <a:t> 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34" name="Rectangle 29"/>
            <p:cNvSpPr>
              <a:spLocks noChangeArrowheads="1"/>
            </p:cNvSpPr>
            <p:nvPr/>
          </p:nvSpPr>
          <p:spPr bwMode="auto">
            <a:xfrm>
              <a:off x="3705" y="2170"/>
              <a:ext cx="1224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</a:pPr>
              <a:r>
                <a:rPr lang="en-US" sz="1800" b="1">
                  <a:solidFill>
                    <a:srgbClr val="000000"/>
                  </a:solidFill>
                </a:rPr>
                <a:t>Pure water, Blood</a:t>
              </a:r>
              <a:endParaRPr lang="en-US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72735" name="Rectangle 30"/>
            <p:cNvSpPr>
              <a:spLocks noChangeArrowheads="1"/>
            </p:cNvSpPr>
            <p:nvPr/>
          </p:nvSpPr>
          <p:spPr bwMode="auto">
            <a:xfrm>
              <a:off x="3210" y="2155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7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36" name="Rectangle 31"/>
            <p:cNvSpPr>
              <a:spLocks noChangeArrowheads="1"/>
            </p:cNvSpPr>
            <p:nvPr/>
          </p:nvSpPr>
          <p:spPr bwMode="auto">
            <a:xfrm>
              <a:off x="1739" y="2402"/>
              <a:ext cx="30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10</a:t>
              </a:r>
              <a:r>
                <a:rPr lang="en-US" sz="1800" b="1" baseline="30000">
                  <a:solidFill>
                    <a:srgbClr val="000000"/>
                  </a:solidFill>
                </a:rPr>
                <a:t>–8</a:t>
              </a:r>
              <a:r>
                <a:rPr lang="en-US" sz="1800" b="1">
                  <a:solidFill>
                    <a:srgbClr val="000000"/>
                  </a:solidFill>
                </a:rPr>
                <a:t> 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37" name="Rectangle 32"/>
            <p:cNvSpPr>
              <a:spLocks noChangeArrowheads="1"/>
            </p:cNvSpPr>
            <p:nvPr/>
          </p:nvSpPr>
          <p:spPr bwMode="auto">
            <a:xfrm>
              <a:off x="3705" y="2369"/>
              <a:ext cx="6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Seawater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38" name="Rectangle 33"/>
            <p:cNvSpPr>
              <a:spLocks noChangeArrowheads="1"/>
            </p:cNvSpPr>
            <p:nvPr/>
          </p:nvSpPr>
          <p:spPr bwMode="auto">
            <a:xfrm>
              <a:off x="3210" y="2391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8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39" name="Rectangle 34"/>
            <p:cNvSpPr>
              <a:spLocks noChangeArrowheads="1"/>
            </p:cNvSpPr>
            <p:nvPr/>
          </p:nvSpPr>
          <p:spPr bwMode="auto">
            <a:xfrm>
              <a:off x="1739" y="2632"/>
              <a:ext cx="30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10</a:t>
              </a:r>
              <a:r>
                <a:rPr lang="en-US" sz="1800" b="1" baseline="30000">
                  <a:solidFill>
                    <a:srgbClr val="000000"/>
                  </a:solidFill>
                </a:rPr>
                <a:t>–9</a:t>
              </a:r>
              <a:r>
                <a:rPr lang="en-US" sz="1800" b="1">
                  <a:solidFill>
                    <a:srgbClr val="000000"/>
                  </a:solidFill>
                </a:rPr>
                <a:t> 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40" name="Rectangle 35"/>
            <p:cNvSpPr>
              <a:spLocks noChangeArrowheads="1"/>
            </p:cNvSpPr>
            <p:nvPr/>
          </p:nvSpPr>
          <p:spPr bwMode="auto">
            <a:xfrm>
              <a:off x="3705" y="2604"/>
              <a:ext cx="85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Baking soda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41" name="Rectangle 36"/>
            <p:cNvSpPr>
              <a:spLocks noChangeArrowheads="1"/>
            </p:cNvSpPr>
            <p:nvPr/>
          </p:nvSpPr>
          <p:spPr bwMode="auto">
            <a:xfrm>
              <a:off x="3210" y="2635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9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42" name="Rectangle 37"/>
            <p:cNvSpPr>
              <a:spLocks noChangeArrowheads="1"/>
            </p:cNvSpPr>
            <p:nvPr/>
          </p:nvSpPr>
          <p:spPr bwMode="auto">
            <a:xfrm>
              <a:off x="1739" y="2860"/>
              <a:ext cx="3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10</a:t>
              </a:r>
              <a:r>
                <a:rPr lang="en-US" sz="1800" b="1" baseline="30000">
                  <a:solidFill>
                    <a:srgbClr val="000000"/>
                  </a:solidFill>
                </a:rPr>
                <a:t>–10</a:t>
              </a:r>
              <a:r>
                <a:rPr lang="en-US" sz="1800" b="1">
                  <a:solidFill>
                    <a:srgbClr val="000000"/>
                  </a:solidFill>
                </a:rPr>
                <a:t> 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43" name="Rectangle 38"/>
            <p:cNvSpPr>
              <a:spLocks noChangeArrowheads="1"/>
            </p:cNvSpPr>
            <p:nvPr/>
          </p:nvSpPr>
          <p:spPr bwMode="auto">
            <a:xfrm>
              <a:off x="3705" y="2856"/>
              <a:ext cx="10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Great Salt Lake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44" name="Rectangle 39"/>
            <p:cNvSpPr>
              <a:spLocks noChangeArrowheads="1"/>
            </p:cNvSpPr>
            <p:nvPr/>
          </p:nvSpPr>
          <p:spPr bwMode="auto">
            <a:xfrm>
              <a:off x="3175" y="2864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10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45" name="Rectangle 40"/>
            <p:cNvSpPr>
              <a:spLocks noChangeArrowheads="1"/>
            </p:cNvSpPr>
            <p:nvPr/>
          </p:nvSpPr>
          <p:spPr bwMode="auto">
            <a:xfrm>
              <a:off x="1739" y="3090"/>
              <a:ext cx="3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10</a:t>
              </a:r>
              <a:r>
                <a:rPr lang="en-US" sz="1800" b="1" baseline="30000">
                  <a:solidFill>
                    <a:srgbClr val="000000"/>
                  </a:solidFill>
                </a:rPr>
                <a:t>–11</a:t>
              </a:r>
              <a:r>
                <a:rPr lang="en-US" sz="1800" b="1">
                  <a:solidFill>
                    <a:srgbClr val="000000"/>
                  </a:solidFill>
                </a:rPr>
                <a:t> 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46" name="Rectangle 41"/>
            <p:cNvSpPr>
              <a:spLocks noChangeArrowheads="1"/>
            </p:cNvSpPr>
            <p:nvPr/>
          </p:nvSpPr>
          <p:spPr bwMode="auto">
            <a:xfrm>
              <a:off x="3705" y="3091"/>
              <a:ext cx="14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Household ammonia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47" name="Rectangle 42"/>
            <p:cNvSpPr>
              <a:spLocks noChangeArrowheads="1"/>
            </p:cNvSpPr>
            <p:nvPr/>
          </p:nvSpPr>
          <p:spPr bwMode="auto">
            <a:xfrm>
              <a:off x="3185" y="3099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11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48" name="Rectangle 43"/>
            <p:cNvSpPr>
              <a:spLocks noChangeArrowheads="1"/>
            </p:cNvSpPr>
            <p:nvPr/>
          </p:nvSpPr>
          <p:spPr bwMode="auto">
            <a:xfrm>
              <a:off x="1739" y="3319"/>
              <a:ext cx="3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10</a:t>
              </a:r>
              <a:r>
                <a:rPr lang="en-US" sz="1800" b="1" baseline="30000">
                  <a:solidFill>
                    <a:srgbClr val="000000"/>
                  </a:solidFill>
                </a:rPr>
                <a:t>–12</a:t>
              </a:r>
              <a:r>
                <a:rPr lang="en-US" sz="1800" b="1">
                  <a:solidFill>
                    <a:srgbClr val="000000"/>
                  </a:solidFill>
                </a:rPr>
                <a:t> 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49" name="Rectangle 44"/>
            <p:cNvSpPr>
              <a:spLocks noChangeArrowheads="1"/>
            </p:cNvSpPr>
            <p:nvPr/>
          </p:nvSpPr>
          <p:spPr bwMode="auto">
            <a:xfrm>
              <a:off x="3705" y="3350"/>
              <a:ext cx="1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Household bleach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50" name="Rectangle 45"/>
            <p:cNvSpPr>
              <a:spLocks noChangeArrowheads="1"/>
            </p:cNvSpPr>
            <p:nvPr/>
          </p:nvSpPr>
          <p:spPr bwMode="auto">
            <a:xfrm>
              <a:off x="3175" y="3334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12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51" name="Rectangle 46"/>
            <p:cNvSpPr>
              <a:spLocks noChangeArrowheads="1"/>
            </p:cNvSpPr>
            <p:nvPr/>
          </p:nvSpPr>
          <p:spPr bwMode="auto">
            <a:xfrm>
              <a:off x="1739" y="3569"/>
              <a:ext cx="3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10</a:t>
              </a:r>
              <a:r>
                <a:rPr lang="en-US" sz="1800" b="1" baseline="30000">
                  <a:solidFill>
                    <a:srgbClr val="000000"/>
                  </a:solidFill>
                </a:rPr>
                <a:t>–13</a:t>
              </a:r>
              <a:r>
                <a:rPr lang="en-US" sz="1800" b="1">
                  <a:solidFill>
                    <a:srgbClr val="000000"/>
                  </a:solidFill>
                </a:rPr>
                <a:t> 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52" name="Rectangle 47"/>
            <p:cNvSpPr>
              <a:spLocks noChangeArrowheads="1"/>
            </p:cNvSpPr>
            <p:nvPr/>
          </p:nvSpPr>
          <p:spPr bwMode="auto">
            <a:xfrm>
              <a:off x="3705" y="3585"/>
              <a:ext cx="90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Oven cleaner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53" name="Rectangle 48"/>
            <p:cNvSpPr>
              <a:spLocks noChangeArrowheads="1"/>
            </p:cNvSpPr>
            <p:nvPr/>
          </p:nvSpPr>
          <p:spPr bwMode="auto">
            <a:xfrm>
              <a:off x="3175" y="3569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13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54" name="Rectangle 49"/>
            <p:cNvSpPr>
              <a:spLocks noChangeArrowheads="1"/>
            </p:cNvSpPr>
            <p:nvPr/>
          </p:nvSpPr>
          <p:spPr bwMode="auto">
            <a:xfrm>
              <a:off x="1739" y="3805"/>
              <a:ext cx="3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10</a:t>
              </a:r>
              <a:r>
                <a:rPr lang="en-US" sz="1800" b="1" baseline="30000">
                  <a:solidFill>
                    <a:srgbClr val="000000"/>
                  </a:solidFill>
                </a:rPr>
                <a:t>–14</a:t>
              </a:r>
              <a:r>
                <a:rPr lang="en-US" sz="1800" b="1">
                  <a:solidFill>
                    <a:srgbClr val="000000"/>
                  </a:solidFill>
                </a:rPr>
                <a:t> 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55" name="Rectangle 50"/>
            <p:cNvSpPr>
              <a:spLocks noChangeArrowheads="1"/>
            </p:cNvSpPr>
            <p:nvPr/>
          </p:nvSpPr>
          <p:spPr bwMode="auto">
            <a:xfrm>
              <a:off x="3705" y="3805"/>
              <a:ext cx="125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Sodium hydroxide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56" name="Rectangle 51"/>
            <p:cNvSpPr>
              <a:spLocks noChangeArrowheads="1"/>
            </p:cNvSpPr>
            <p:nvPr/>
          </p:nvSpPr>
          <p:spPr bwMode="auto">
            <a:xfrm>
              <a:off x="3175" y="3805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14</a:t>
              </a:r>
              <a:endParaRPr lang="en-US" b="1" baseline="30000">
                <a:solidFill>
                  <a:srgbClr val="000000"/>
                </a:solidFill>
              </a:endParaRPr>
            </a:p>
          </p:txBody>
        </p:sp>
      </p:grpSp>
      <p:sp>
        <p:nvSpPr>
          <p:cNvPr id="52" name="AutoShape 151"/>
          <p:cNvSpPr>
            <a:spLocks noChangeArrowheads="1"/>
          </p:cNvSpPr>
          <p:nvPr/>
        </p:nvSpPr>
        <p:spPr bwMode="auto">
          <a:xfrm>
            <a:off x="360363" y="1547813"/>
            <a:ext cx="2387600" cy="4646612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r>
              <a:rPr lang="en-US" b="1" u="sng">
                <a:solidFill>
                  <a:srgbClr val="CC0000"/>
                </a:solidFill>
              </a:rPr>
              <a:t>tenfold change</a:t>
            </a:r>
            <a:br>
              <a:rPr lang="en-US" b="1" u="sng">
                <a:solidFill>
                  <a:srgbClr val="CC0000"/>
                </a:solidFill>
              </a:rPr>
            </a:br>
            <a:r>
              <a:rPr lang="en-US" b="1" u="sng">
                <a:solidFill>
                  <a:srgbClr val="CC0000"/>
                </a:solidFill>
              </a:rPr>
              <a:t>in H+ ions</a:t>
            </a:r>
            <a:endParaRPr lang="en-US" b="1">
              <a:solidFill>
                <a:srgbClr val="000000"/>
              </a:solidFill>
            </a:endParaRPr>
          </a:p>
          <a:p>
            <a:endParaRPr lang="en-US" sz="1400" b="1">
              <a:solidFill>
                <a:srgbClr val="000000"/>
              </a:solidFill>
            </a:endParaRPr>
          </a:p>
          <a:p>
            <a:r>
              <a:rPr lang="en-US" b="1">
                <a:solidFill>
                  <a:srgbClr val="000000"/>
                </a:solidFill>
              </a:rPr>
              <a:t>pH1 </a:t>
            </a:r>
            <a:r>
              <a:rPr lang="en-US" b="1">
                <a:solidFill>
                  <a:srgbClr val="000000"/>
                </a:solidFill>
                <a:sym typeface="Symbol" charset="2"/>
              </a:rPr>
              <a:t> </a:t>
            </a:r>
            <a:r>
              <a:rPr lang="en-US" b="1">
                <a:solidFill>
                  <a:srgbClr val="000000"/>
                </a:solidFill>
              </a:rPr>
              <a:t>pH2</a:t>
            </a:r>
          </a:p>
          <a:p>
            <a:r>
              <a:rPr lang="en-US" b="1">
                <a:solidFill>
                  <a:srgbClr val="000000"/>
                </a:solidFill>
              </a:rPr>
              <a:t>10</a:t>
            </a:r>
            <a:r>
              <a:rPr lang="en-US" b="1" baseline="30000">
                <a:solidFill>
                  <a:srgbClr val="000000"/>
                </a:solidFill>
              </a:rPr>
              <a:t>-1</a:t>
            </a:r>
            <a:r>
              <a:rPr lang="en-US" b="1">
                <a:solidFill>
                  <a:srgbClr val="000000"/>
                </a:solidFill>
              </a:rPr>
              <a:t> </a:t>
            </a:r>
            <a:r>
              <a:rPr lang="en-US" b="1">
                <a:solidFill>
                  <a:srgbClr val="000000"/>
                </a:solidFill>
                <a:sym typeface="Symbol" charset="2"/>
              </a:rPr>
              <a:t> 10</a:t>
            </a:r>
            <a:r>
              <a:rPr lang="en-US" b="1" baseline="30000">
                <a:solidFill>
                  <a:srgbClr val="000000"/>
                </a:solidFill>
                <a:sym typeface="Symbol" charset="2"/>
              </a:rPr>
              <a:t>-2</a:t>
            </a:r>
          </a:p>
          <a:p>
            <a:r>
              <a:rPr lang="en-US" sz="2000" b="1" u="sng">
                <a:solidFill>
                  <a:srgbClr val="CC0000"/>
                </a:solidFill>
                <a:sym typeface="Symbol" charset="2"/>
              </a:rPr>
              <a:t>10 times less H</a:t>
            </a:r>
            <a:r>
              <a:rPr lang="en-US" sz="2000" b="1" baseline="30000">
                <a:solidFill>
                  <a:srgbClr val="CC0000"/>
                </a:solidFill>
                <a:sym typeface="Symbol" charset="2"/>
              </a:rPr>
              <a:t>+</a:t>
            </a:r>
            <a:endParaRPr lang="en-US" sz="2000" b="1" baseline="30000">
              <a:solidFill>
                <a:srgbClr val="000000"/>
              </a:solidFill>
              <a:sym typeface="Symbol" charset="2"/>
            </a:endParaRPr>
          </a:p>
          <a:p>
            <a:endParaRPr lang="en-US" sz="900" b="1">
              <a:solidFill>
                <a:srgbClr val="000000"/>
              </a:solidFill>
            </a:endParaRPr>
          </a:p>
          <a:p>
            <a:r>
              <a:rPr lang="en-US" b="1">
                <a:solidFill>
                  <a:srgbClr val="000000"/>
                </a:solidFill>
              </a:rPr>
              <a:t>pH8 </a:t>
            </a:r>
            <a:r>
              <a:rPr lang="en-US" b="1">
                <a:solidFill>
                  <a:srgbClr val="000000"/>
                </a:solidFill>
                <a:sym typeface="Symbol" charset="2"/>
              </a:rPr>
              <a:t> </a:t>
            </a:r>
            <a:r>
              <a:rPr lang="en-US" b="1">
                <a:solidFill>
                  <a:srgbClr val="000000"/>
                </a:solidFill>
              </a:rPr>
              <a:t>pH7</a:t>
            </a:r>
          </a:p>
          <a:p>
            <a:r>
              <a:rPr lang="en-US" b="1">
                <a:solidFill>
                  <a:srgbClr val="000000"/>
                </a:solidFill>
              </a:rPr>
              <a:t>10</a:t>
            </a:r>
            <a:r>
              <a:rPr lang="en-US" b="1" baseline="30000">
                <a:solidFill>
                  <a:srgbClr val="000000"/>
                </a:solidFill>
              </a:rPr>
              <a:t>-8</a:t>
            </a:r>
            <a:r>
              <a:rPr lang="en-US" b="1">
                <a:solidFill>
                  <a:srgbClr val="000000"/>
                </a:solidFill>
              </a:rPr>
              <a:t> </a:t>
            </a:r>
            <a:r>
              <a:rPr lang="en-US" b="1">
                <a:solidFill>
                  <a:srgbClr val="000000"/>
                </a:solidFill>
                <a:sym typeface="Symbol" charset="2"/>
              </a:rPr>
              <a:t> 10</a:t>
            </a:r>
            <a:r>
              <a:rPr lang="en-US" b="1" baseline="30000">
                <a:solidFill>
                  <a:srgbClr val="000000"/>
                </a:solidFill>
                <a:sym typeface="Symbol" charset="2"/>
              </a:rPr>
              <a:t>-7</a:t>
            </a:r>
          </a:p>
          <a:p>
            <a:r>
              <a:rPr lang="en-US" sz="2000" b="1" u="sng">
                <a:solidFill>
                  <a:srgbClr val="CC0000"/>
                </a:solidFill>
                <a:sym typeface="Symbol" charset="2"/>
              </a:rPr>
              <a:t>10 times more H</a:t>
            </a:r>
            <a:r>
              <a:rPr lang="en-US" sz="2000" b="1" baseline="30000">
                <a:solidFill>
                  <a:srgbClr val="CC0000"/>
                </a:solidFill>
                <a:sym typeface="Symbol" charset="2"/>
              </a:rPr>
              <a:t>+</a:t>
            </a:r>
            <a:endParaRPr lang="en-US" sz="2000" b="1">
              <a:solidFill>
                <a:srgbClr val="000000"/>
              </a:solidFill>
            </a:endParaRPr>
          </a:p>
          <a:p>
            <a:endParaRPr lang="en-US" sz="900" b="1">
              <a:solidFill>
                <a:srgbClr val="000000"/>
              </a:solidFill>
            </a:endParaRPr>
          </a:p>
          <a:p>
            <a:r>
              <a:rPr lang="en-US" b="1">
                <a:solidFill>
                  <a:srgbClr val="000000"/>
                </a:solidFill>
              </a:rPr>
              <a:t>pH10 </a:t>
            </a:r>
            <a:r>
              <a:rPr lang="en-US" b="1">
                <a:solidFill>
                  <a:srgbClr val="000000"/>
                </a:solidFill>
                <a:sym typeface="Symbol" charset="2"/>
              </a:rPr>
              <a:t> </a:t>
            </a:r>
            <a:r>
              <a:rPr lang="en-US" b="1">
                <a:solidFill>
                  <a:srgbClr val="000000"/>
                </a:solidFill>
              </a:rPr>
              <a:t>pH8</a:t>
            </a:r>
          </a:p>
          <a:p>
            <a:r>
              <a:rPr lang="en-US" b="1">
                <a:solidFill>
                  <a:srgbClr val="000000"/>
                </a:solidFill>
              </a:rPr>
              <a:t>10</a:t>
            </a:r>
            <a:r>
              <a:rPr lang="en-US" b="1" baseline="30000">
                <a:solidFill>
                  <a:srgbClr val="000000"/>
                </a:solidFill>
              </a:rPr>
              <a:t>-10</a:t>
            </a:r>
            <a:r>
              <a:rPr lang="en-US" b="1">
                <a:solidFill>
                  <a:srgbClr val="000000"/>
                </a:solidFill>
              </a:rPr>
              <a:t> </a:t>
            </a:r>
            <a:r>
              <a:rPr lang="en-US" b="1">
                <a:solidFill>
                  <a:srgbClr val="000000"/>
                </a:solidFill>
                <a:sym typeface="Symbol" charset="2"/>
              </a:rPr>
              <a:t> 10</a:t>
            </a:r>
            <a:r>
              <a:rPr lang="en-US" b="1" baseline="30000">
                <a:solidFill>
                  <a:srgbClr val="000000"/>
                </a:solidFill>
                <a:sym typeface="Symbol" charset="2"/>
              </a:rPr>
              <a:t>-8</a:t>
            </a:r>
          </a:p>
          <a:p>
            <a:r>
              <a:rPr lang="en-US" sz="2000" b="1" u="sng">
                <a:solidFill>
                  <a:srgbClr val="CC0000"/>
                </a:solidFill>
                <a:sym typeface="Symbol" charset="2"/>
              </a:rPr>
              <a:t>100 times more H</a:t>
            </a:r>
            <a:r>
              <a:rPr lang="en-US" sz="2000" b="1" baseline="30000">
                <a:solidFill>
                  <a:srgbClr val="CC0000"/>
                </a:solidFill>
                <a:sym typeface="Symbol" charset="2"/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uild="p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57163" y="1371600"/>
            <a:ext cx="8453437" cy="4987925"/>
          </a:xfrm>
          <a:solidFill>
            <a:schemeClr val="accent3"/>
          </a:solidFill>
        </p:spPr>
        <p:txBody>
          <a:bodyPr/>
          <a:lstStyle/>
          <a:p>
            <a:pPr eaLnBrk="1" hangingPunct="1">
              <a:defRPr/>
            </a:pPr>
            <a:r>
              <a:rPr lang="en-US"/>
              <a:t>pH of  cells must be kept ~7</a:t>
            </a:r>
          </a:p>
          <a:p>
            <a:pPr lvl="1" eaLnBrk="1" hangingPunct="1">
              <a:defRPr/>
            </a:pPr>
            <a:r>
              <a:rPr lang="en-US" u="sng">
                <a:solidFill>
                  <a:srgbClr val="CC0000"/>
                </a:solidFill>
              </a:rPr>
              <a:t>pH affects shape of molecules</a:t>
            </a:r>
          </a:p>
          <a:p>
            <a:pPr lvl="1" eaLnBrk="1" hangingPunct="1">
              <a:defRPr/>
            </a:pPr>
            <a:r>
              <a:rPr lang="en-US" u="sng">
                <a:solidFill>
                  <a:srgbClr val="CC0000"/>
                </a:solidFill>
              </a:rPr>
              <a:t>shape of molecules affect function</a:t>
            </a:r>
          </a:p>
          <a:p>
            <a:pPr lvl="1" eaLnBrk="1" hangingPunct="1">
              <a:defRPr/>
            </a:pPr>
            <a:r>
              <a:rPr lang="en-US" u="sng">
                <a:solidFill>
                  <a:srgbClr val="CC0000"/>
                </a:solidFill>
              </a:rPr>
              <a:t>therefore pH affects cellular function</a:t>
            </a:r>
          </a:p>
          <a:p>
            <a:pPr eaLnBrk="1" hangingPunct="1">
              <a:defRPr/>
            </a:pPr>
            <a:r>
              <a:rPr lang="en-US"/>
              <a:t>Control pH by </a:t>
            </a:r>
            <a:r>
              <a:rPr lang="en-US" u="sng">
                <a:solidFill>
                  <a:srgbClr val="CC0000"/>
                </a:solidFill>
              </a:rPr>
              <a:t>buffers</a:t>
            </a:r>
            <a:endParaRPr lang="en-US"/>
          </a:p>
          <a:p>
            <a:pPr lvl="1" eaLnBrk="1" hangingPunct="1">
              <a:defRPr/>
            </a:pPr>
            <a:r>
              <a:rPr lang="en-US"/>
              <a:t>reservoir of H</a:t>
            </a:r>
            <a:r>
              <a:rPr lang="en-US" baseline="30000"/>
              <a:t>+</a:t>
            </a:r>
            <a:endParaRPr lang="en-US"/>
          </a:p>
          <a:p>
            <a:pPr marL="1143000" lvl="2" eaLnBrk="1" hangingPunct="1">
              <a:defRPr/>
            </a:pPr>
            <a:r>
              <a:rPr lang="en-US"/>
              <a:t>donate H+ when [H</a:t>
            </a:r>
            <a:r>
              <a:rPr lang="en-US" baseline="30000"/>
              <a:t>+</a:t>
            </a:r>
            <a:r>
              <a:rPr lang="en-US"/>
              <a:t>] falls</a:t>
            </a:r>
          </a:p>
          <a:p>
            <a:pPr marL="1143000" lvl="2" eaLnBrk="1" hangingPunct="1">
              <a:defRPr/>
            </a:pPr>
            <a:r>
              <a:rPr lang="en-US"/>
              <a:t>absorb H+ when [H</a:t>
            </a:r>
            <a:r>
              <a:rPr lang="en-US" baseline="30000"/>
              <a:t>+</a:t>
            </a:r>
            <a:r>
              <a:rPr lang="en-US"/>
              <a:t>] rises</a:t>
            </a:r>
          </a:p>
        </p:txBody>
      </p:sp>
      <p:grpSp>
        <p:nvGrpSpPr>
          <p:cNvPr id="74755" name="Group 23"/>
          <p:cNvGrpSpPr>
            <a:grpSpLocks/>
          </p:cNvGrpSpPr>
          <p:nvPr/>
        </p:nvGrpSpPr>
        <p:grpSpPr bwMode="auto">
          <a:xfrm>
            <a:off x="5094288" y="3706813"/>
            <a:ext cx="4057650" cy="3082925"/>
            <a:chOff x="48" y="144"/>
            <a:chExt cx="5560" cy="4176"/>
          </a:xfrm>
        </p:grpSpPr>
        <p:pic>
          <p:nvPicPr>
            <p:cNvPr id="74757" name="Picture 24" descr="02_19"/>
            <p:cNvPicPr>
              <a:picLocks noChangeAspect="1" noChangeArrowheads="1"/>
            </p:cNvPicPr>
            <p:nvPr/>
          </p:nvPicPr>
          <p:blipFill>
            <a:blip r:embed="rId4"/>
            <a:srcRect t="2521" r="3375"/>
            <a:stretch>
              <a:fillRect/>
            </a:stretch>
          </p:blipFill>
          <p:spPr bwMode="auto">
            <a:xfrm>
              <a:off x="48" y="144"/>
              <a:ext cx="5517" cy="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758" name="Rectangle 25"/>
            <p:cNvSpPr>
              <a:spLocks noChangeArrowheads="1"/>
            </p:cNvSpPr>
            <p:nvPr/>
          </p:nvSpPr>
          <p:spPr bwMode="auto">
            <a:xfrm>
              <a:off x="1623" y="3761"/>
              <a:ext cx="1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1</a:t>
              </a:r>
              <a:endParaRPr 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4759" name="Rectangle 26"/>
            <p:cNvSpPr>
              <a:spLocks noChangeArrowheads="1"/>
            </p:cNvSpPr>
            <p:nvPr/>
          </p:nvSpPr>
          <p:spPr bwMode="auto">
            <a:xfrm>
              <a:off x="892" y="3761"/>
              <a:ext cx="1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0</a:t>
              </a:r>
              <a:endParaRPr 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4760" name="Rectangle 27"/>
            <p:cNvSpPr>
              <a:spLocks noChangeArrowheads="1"/>
            </p:cNvSpPr>
            <p:nvPr/>
          </p:nvSpPr>
          <p:spPr bwMode="auto">
            <a:xfrm>
              <a:off x="718" y="3608"/>
              <a:ext cx="1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0</a:t>
              </a:r>
              <a:endParaRPr 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4761" name="Rectangle 28"/>
            <p:cNvSpPr>
              <a:spLocks noChangeArrowheads="1"/>
            </p:cNvSpPr>
            <p:nvPr/>
          </p:nvSpPr>
          <p:spPr bwMode="auto">
            <a:xfrm>
              <a:off x="718" y="3273"/>
              <a:ext cx="1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1</a:t>
              </a:r>
              <a:endParaRPr 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4762" name="Rectangle 29"/>
            <p:cNvSpPr>
              <a:spLocks noChangeArrowheads="1"/>
            </p:cNvSpPr>
            <p:nvPr/>
          </p:nvSpPr>
          <p:spPr bwMode="auto">
            <a:xfrm>
              <a:off x="718" y="2890"/>
              <a:ext cx="1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2</a:t>
              </a:r>
              <a:endParaRPr 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4763" name="Rectangle 30"/>
            <p:cNvSpPr>
              <a:spLocks noChangeArrowheads="1"/>
            </p:cNvSpPr>
            <p:nvPr/>
          </p:nvSpPr>
          <p:spPr bwMode="auto">
            <a:xfrm>
              <a:off x="718" y="2505"/>
              <a:ext cx="1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3</a:t>
              </a:r>
              <a:endParaRPr 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4764" name="Rectangle 31"/>
            <p:cNvSpPr>
              <a:spLocks noChangeArrowheads="1"/>
            </p:cNvSpPr>
            <p:nvPr/>
          </p:nvSpPr>
          <p:spPr bwMode="auto">
            <a:xfrm>
              <a:off x="718" y="2122"/>
              <a:ext cx="1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4</a:t>
              </a:r>
              <a:endParaRPr 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4765" name="Rectangle 32"/>
            <p:cNvSpPr>
              <a:spLocks noChangeArrowheads="1"/>
            </p:cNvSpPr>
            <p:nvPr/>
          </p:nvSpPr>
          <p:spPr bwMode="auto">
            <a:xfrm>
              <a:off x="718" y="1776"/>
              <a:ext cx="1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5</a:t>
              </a:r>
              <a:endParaRPr 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4766" name="Rectangle 33"/>
            <p:cNvSpPr>
              <a:spLocks noChangeArrowheads="1"/>
            </p:cNvSpPr>
            <p:nvPr/>
          </p:nvSpPr>
          <p:spPr bwMode="auto">
            <a:xfrm>
              <a:off x="718" y="1402"/>
              <a:ext cx="1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6</a:t>
              </a:r>
              <a:endParaRPr 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4767" name="Rectangle 34"/>
            <p:cNvSpPr>
              <a:spLocks noChangeArrowheads="1"/>
            </p:cNvSpPr>
            <p:nvPr/>
          </p:nvSpPr>
          <p:spPr bwMode="auto">
            <a:xfrm>
              <a:off x="718" y="1017"/>
              <a:ext cx="1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7</a:t>
              </a:r>
              <a:endParaRPr 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4768" name="Rectangle 35"/>
            <p:cNvSpPr>
              <a:spLocks noChangeArrowheads="1"/>
            </p:cNvSpPr>
            <p:nvPr/>
          </p:nvSpPr>
          <p:spPr bwMode="auto">
            <a:xfrm>
              <a:off x="718" y="634"/>
              <a:ext cx="1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8</a:t>
              </a:r>
              <a:endParaRPr 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4769" name="Rectangle 36"/>
            <p:cNvSpPr>
              <a:spLocks noChangeArrowheads="1"/>
            </p:cNvSpPr>
            <p:nvPr/>
          </p:nvSpPr>
          <p:spPr bwMode="auto">
            <a:xfrm>
              <a:off x="718" y="288"/>
              <a:ext cx="1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9</a:t>
              </a:r>
              <a:endParaRPr 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4770" name="Rectangle 37"/>
            <p:cNvSpPr>
              <a:spLocks noChangeArrowheads="1"/>
            </p:cNvSpPr>
            <p:nvPr/>
          </p:nvSpPr>
          <p:spPr bwMode="auto">
            <a:xfrm>
              <a:off x="3170" y="3761"/>
              <a:ext cx="13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3</a:t>
              </a:r>
              <a:endParaRPr 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4771" name="Rectangle 38"/>
            <p:cNvSpPr>
              <a:spLocks noChangeArrowheads="1"/>
            </p:cNvSpPr>
            <p:nvPr/>
          </p:nvSpPr>
          <p:spPr bwMode="auto">
            <a:xfrm>
              <a:off x="2121" y="4032"/>
              <a:ext cx="26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Amount of base added</a:t>
              </a:r>
              <a:endParaRPr 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4772" name="Rectangle 39"/>
            <p:cNvSpPr>
              <a:spLocks noChangeArrowheads="1"/>
            </p:cNvSpPr>
            <p:nvPr/>
          </p:nvSpPr>
          <p:spPr bwMode="auto">
            <a:xfrm>
              <a:off x="4525" y="1641"/>
              <a:ext cx="1083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400" b="1">
                  <a:solidFill>
                    <a:srgbClr val="000000"/>
                  </a:solidFill>
                </a:rPr>
                <a:t>Buffering</a:t>
              </a:r>
            </a:p>
            <a:p>
              <a:pPr algn="l">
                <a:lnSpc>
                  <a:spcPct val="85000"/>
                </a:lnSpc>
              </a:pPr>
              <a:r>
                <a:rPr lang="en-US" sz="1400" b="1">
                  <a:solidFill>
                    <a:srgbClr val="000000"/>
                  </a:solidFill>
                </a:rPr>
                <a:t>range</a:t>
              </a:r>
              <a:endParaRPr 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4773" name="Rectangle 40"/>
            <p:cNvSpPr>
              <a:spLocks noChangeArrowheads="1"/>
            </p:cNvSpPr>
            <p:nvPr/>
          </p:nvSpPr>
          <p:spPr bwMode="auto">
            <a:xfrm>
              <a:off x="3946" y="3761"/>
              <a:ext cx="1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4</a:t>
              </a:r>
              <a:endParaRPr 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4774" name="Rectangle 41"/>
            <p:cNvSpPr>
              <a:spLocks noChangeArrowheads="1"/>
            </p:cNvSpPr>
            <p:nvPr/>
          </p:nvSpPr>
          <p:spPr bwMode="auto">
            <a:xfrm>
              <a:off x="4703" y="3761"/>
              <a:ext cx="1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5</a:t>
              </a:r>
              <a:endParaRPr 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4775" name="Rectangle 42"/>
            <p:cNvSpPr>
              <a:spLocks noChangeArrowheads="1"/>
            </p:cNvSpPr>
            <p:nvPr/>
          </p:nvSpPr>
          <p:spPr bwMode="auto">
            <a:xfrm>
              <a:off x="2389" y="3761"/>
              <a:ext cx="1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2</a:t>
              </a:r>
              <a:endParaRPr 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4776" name="Rectangle 43"/>
            <p:cNvSpPr>
              <a:spLocks noChangeArrowheads="1"/>
            </p:cNvSpPr>
            <p:nvPr/>
          </p:nvSpPr>
          <p:spPr bwMode="auto">
            <a:xfrm rot="-5400000">
              <a:off x="370" y="1866"/>
              <a:ext cx="321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</a:rPr>
                <a:t>pH</a:t>
              </a:r>
              <a:endParaRPr lang="en-US" sz="1400" b="1" baseline="30000">
                <a:solidFill>
                  <a:srgbClr val="000000"/>
                </a:solidFill>
              </a:endParaRPr>
            </a:p>
          </p:txBody>
        </p:sp>
      </p:grp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Buffers &amp; cellular regulation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7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7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7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7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7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7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7" grpId="0" build="p" bldLvl="5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603" name="Picture 3" descr="image0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2057400"/>
            <a:ext cx="7239000" cy="401955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281604" name="Picture 4" descr="penguinL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6"/>
              <a:srcRect/>
              <a:stretch>
                <a:fillRect/>
              </a:stretch>
            </p:blipFill>
          </mc:Choice>
          <mc:Fallback>
            <p:blipFill>
              <a:blip r:embed="rId7"/>
              <a:srcRect/>
              <a:stretch>
                <a:fillRect/>
              </a:stretch>
            </p:blipFill>
          </mc:Fallback>
        </mc:AlternateContent>
        <p:spPr bwMode="auto">
          <a:xfrm>
            <a:off x="7869238" y="346075"/>
            <a:ext cx="12747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1605" name="AutoShape 5"/>
          <p:cNvSpPr>
            <a:spLocks noChangeArrowheads="1"/>
          </p:cNvSpPr>
          <p:nvPr/>
        </p:nvSpPr>
        <p:spPr bwMode="auto">
          <a:xfrm flipH="1">
            <a:off x="5067300" y="398463"/>
            <a:ext cx="2954338" cy="1541462"/>
          </a:xfrm>
          <a:prstGeom prst="wedgeEllipseCallout">
            <a:avLst>
              <a:gd name="adj1" fmla="val -54676"/>
              <a:gd name="adj2" fmla="val -29097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He’s gonna</a:t>
            </a:r>
            <a:b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</a:br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earn a </a:t>
            </a:r>
            <a:b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</a:br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Darwin Award</a:t>
            </a:r>
            <a:r>
              <a:rPr lang="en-US" sz="1800" b="1" i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!</a:t>
            </a:r>
            <a:endParaRPr lang="en-US" sz="1800" b="1">
              <a:solidFill>
                <a:srgbClr val="0F116A"/>
              </a:solidFill>
              <a:latin typeface="Comic Sans MS" charset="0"/>
              <a:ea typeface="Geneva" charset="0"/>
              <a:cs typeface="Geneva" charset="0"/>
            </a:endParaRPr>
          </a:p>
        </p:txBody>
      </p:sp>
      <p:sp>
        <p:nvSpPr>
          <p:cNvPr id="76806" name="Rectangle 7"/>
          <p:cNvSpPr>
            <a:spLocks noChangeArrowheads="1"/>
          </p:cNvSpPr>
          <p:nvPr/>
        </p:nvSpPr>
        <p:spPr bwMode="auto">
          <a:xfrm>
            <a:off x="925513" y="5635625"/>
            <a:ext cx="7196137" cy="384175"/>
          </a:xfrm>
          <a:prstGeom prst="rect">
            <a:avLst/>
          </a:prstGeom>
          <a:solidFill>
            <a:srgbClr val="C7D2DF"/>
          </a:solidFill>
          <a:ln w="9525">
            <a:noFill/>
            <a:miter lim="800000"/>
            <a:headEnd/>
            <a:tailEnd/>
          </a:ln>
        </p:spPr>
        <p:txBody>
          <a:bodyPr wrap="none" tIns="0" bIns="0" anchor="ctr">
            <a:prstTxWarp prst="textNoShape">
              <a:avLst/>
            </a:prstTxWarp>
          </a:bodyPr>
          <a:lstStyle/>
          <a:p>
            <a:r>
              <a:rPr lang="en-US" b="1">
                <a:solidFill>
                  <a:srgbClr val="000000"/>
                </a:solidFill>
              </a:rPr>
              <a:t>Do one brave thing today…then run like hell!</a:t>
            </a:r>
          </a:p>
        </p:txBody>
      </p:sp>
      <p:sp>
        <p:nvSpPr>
          <p:cNvPr id="281608" name="AutoShape 8"/>
          <p:cNvSpPr>
            <a:spLocks noChangeArrowheads="1"/>
          </p:cNvSpPr>
          <p:nvPr/>
        </p:nvSpPr>
        <p:spPr bwMode="auto">
          <a:xfrm flipH="1">
            <a:off x="169863" y="2338388"/>
            <a:ext cx="2954337" cy="1541462"/>
          </a:xfrm>
          <a:prstGeom prst="wedgeEllipseCallout">
            <a:avLst>
              <a:gd name="adj1" fmla="val -79773"/>
              <a:gd name="adj2" fmla="val 19412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2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Any</a:t>
            </a:r>
            <a:br>
              <a:rPr lang="en-US" sz="2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</a:br>
            <a:r>
              <a:rPr lang="en-US" sz="2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16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ymbal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1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5" grpId="0" animBg="1" autoUpdateAnimBg="0"/>
      <p:bldP spid="281608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9775" y="452438"/>
            <a:ext cx="4181475" cy="914400"/>
          </a:xfrm>
        </p:spPr>
        <p:txBody>
          <a:bodyPr/>
          <a:lstStyle/>
          <a:p>
            <a:pPr eaLnBrk="1" hangingPunct="1"/>
            <a:r>
              <a:rPr lang="en-US"/>
              <a:t>Chemistry of Life</a:t>
            </a:r>
          </a:p>
        </p:txBody>
      </p:sp>
      <p:sp>
        <p:nvSpPr>
          <p:cNvPr id="4506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1370013" y="1963738"/>
            <a:ext cx="6400800" cy="869950"/>
          </a:xfrm>
        </p:spPr>
        <p:txBody>
          <a:bodyPr/>
          <a:lstStyle/>
          <a:p>
            <a:pPr algn="ctr" eaLnBrk="1" hangingPunct="1"/>
            <a:r>
              <a:rPr lang="en-US" sz="3400"/>
              <a:t>Properties of Water</a:t>
            </a:r>
            <a:r>
              <a:rPr lang="en-US"/>
              <a:t> </a:t>
            </a:r>
          </a:p>
        </p:txBody>
      </p:sp>
      <p:pic>
        <p:nvPicPr>
          <p:cNvPr id="301060" name="Picture 4"/>
          <p:cNvPicPr>
            <a:picLocks noChangeAspect="1" noChangeArrowheads="1"/>
          </p:cNvPicPr>
          <p:nvPr/>
        </p:nvPicPr>
        <p:blipFill>
          <a:blip r:embed="rId4"/>
          <a:srcRect l="11700" r="9000"/>
          <a:stretch>
            <a:fillRect/>
          </a:stretch>
        </p:blipFill>
        <p:spPr bwMode="auto">
          <a:xfrm>
            <a:off x="2592388" y="2865438"/>
            <a:ext cx="3956050" cy="374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01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Oval 8"/>
          <p:cNvSpPr>
            <a:spLocks noChangeArrowheads="1"/>
          </p:cNvSpPr>
          <p:nvPr/>
        </p:nvSpPr>
        <p:spPr bwMode="auto">
          <a:xfrm>
            <a:off x="1714500" y="3508375"/>
            <a:ext cx="3254375" cy="3298825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7107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-6000"/>
          </a:blip>
          <a:srcRect/>
          <a:stretch>
            <a:fillRect/>
          </a:stretch>
        </p:blipFill>
        <p:spPr bwMode="auto">
          <a:xfrm>
            <a:off x="1731963" y="3727450"/>
            <a:ext cx="5640387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More about Water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862013" y="1465263"/>
            <a:ext cx="5307012" cy="5492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/>
            </a:outerShdw>
          </a:effectLst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000" b="1">
                <a:solidFill>
                  <a:srgbClr val="0F116A"/>
                </a:solidFill>
              </a:rPr>
              <a:t>Why are we studying water?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916113" y="2282825"/>
            <a:ext cx="5308600" cy="1062038"/>
          </a:xfrm>
          <a:prstGeom prst="rect">
            <a:avLst/>
          </a:prstGeom>
          <a:solidFill>
            <a:srgbClr val="FFEA18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/>
            </a:outerShdw>
          </a:effectLst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charset="2"/>
              <a:buNone/>
              <a:defRPr/>
            </a:pPr>
            <a:r>
              <a:rPr lang="en-US" sz="3000" b="1">
                <a:solidFill>
                  <a:srgbClr val="0F116A"/>
                </a:solidFill>
              </a:rPr>
              <a:t>All life occurs in water</a:t>
            </a:r>
          </a:p>
          <a:p>
            <a:pPr marL="793750" lvl="1" indent="-336550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  <a:defRPr/>
            </a:pPr>
            <a:r>
              <a:rPr lang="en-US" sz="2800" b="1"/>
              <a:t>inside &amp; outside the 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 animBg="1"/>
      <p:bldP spid="1028" grpId="0" animBg="1" autoUpdateAnimBg="0"/>
      <p:bldP spid="1030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46" name="Picture 10" descr="FirefoxScreenSnapz002"/>
          <p:cNvPicPr>
            <a:picLocks noChangeAspect="1" noChangeArrowheads="1"/>
          </p:cNvPicPr>
          <p:nvPr/>
        </p:nvPicPr>
        <p:blipFill>
          <a:blip r:embed="rId6"/>
          <a:srcRect l="2051" t="1506" r="2051" b="1506"/>
          <a:stretch>
            <a:fillRect/>
          </a:stretch>
        </p:blipFill>
        <p:spPr bwMode="auto">
          <a:xfrm>
            <a:off x="992188" y="4040188"/>
            <a:ext cx="1966912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738" name="Picture 2"/>
          <p:cNvPicPr>
            <a:picLocks noChangeAspect="1" noChangeArrowheads="1"/>
          </p:cNvPicPr>
          <p:nvPr/>
        </p:nvPicPr>
        <p:blipFill>
          <a:blip r:embed="rId7"/>
          <a:srcRect l="15237" r="13333" b="4440"/>
          <a:stretch>
            <a:fillRect/>
          </a:stretch>
        </p:blipFill>
        <p:spPr bwMode="auto">
          <a:xfrm>
            <a:off x="6343650" y="390525"/>
            <a:ext cx="2655888" cy="282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Chemistry of water</a:t>
            </a:r>
          </a:p>
        </p:txBody>
      </p:sp>
      <p:sp>
        <p:nvSpPr>
          <p:cNvPr id="244740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77888" y="1344613"/>
            <a:ext cx="8077200" cy="2805112"/>
          </a:xfrm>
        </p:spPr>
        <p:txBody>
          <a:bodyPr/>
          <a:lstStyle/>
          <a:p>
            <a:pPr eaLnBrk="1" hangingPunct="1"/>
            <a:r>
              <a:rPr lang="en-US"/>
              <a:t>H</a:t>
            </a:r>
            <a:r>
              <a:rPr lang="en-US" baseline="-25000"/>
              <a:t>2</a:t>
            </a:r>
            <a:r>
              <a:rPr lang="en-US"/>
              <a:t>O molecules form H-bonds </a:t>
            </a:r>
            <a:br>
              <a:rPr lang="en-US"/>
            </a:br>
            <a:r>
              <a:rPr lang="en-US"/>
              <a:t>with each other</a:t>
            </a:r>
          </a:p>
          <a:p>
            <a:pPr lvl="1" eaLnBrk="1" hangingPunct="1"/>
            <a:r>
              <a:rPr lang="en-US">
                <a:solidFill>
                  <a:srgbClr val="CC0000"/>
                </a:solidFill>
              </a:rPr>
              <a:t>+H</a:t>
            </a:r>
            <a:r>
              <a:rPr lang="en-US"/>
              <a:t> attracted to </a:t>
            </a:r>
            <a:r>
              <a:rPr lang="en-US">
                <a:solidFill>
                  <a:srgbClr val="000000"/>
                </a:solidFill>
              </a:rPr>
              <a:t>–O</a:t>
            </a:r>
            <a:endParaRPr lang="en-US"/>
          </a:p>
          <a:p>
            <a:pPr lvl="1" eaLnBrk="1" hangingPunct="1"/>
            <a:r>
              <a:rPr lang="en-US"/>
              <a:t>creates a </a:t>
            </a:r>
            <a:br>
              <a:rPr lang="en-US"/>
            </a:br>
            <a:r>
              <a:rPr lang="en-US" u="sng">
                <a:solidFill>
                  <a:srgbClr val="CC0000"/>
                </a:solidFill>
              </a:rPr>
              <a:t>sticky molecule</a:t>
            </a:r>
            <a:r>
              <a:rPr lang="en-US"/>
              <a:t> 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038350" y="3941763"/>
            <a:ext cx="6607175" cy="2806700"/>
            <a:chOff x="1054" y="2515"/>
            <a:chExt cx="4162" cy="1768"/>
          </a:xfrm>
        </p:grpSpPr>
        <p:pic>
          <p:nvPicPr>
            <p:cNvPr id="49159" name="Picture 9" descr="FirefoxScreenSnapz001"/>
            <p:cNvPicPr>
              <a:picLocks noChangeAspect="1" noChangeArrowheads="1"/>
            </p:cNvPicPr>
            <p:nvPr/>
          </p:nvPicPr>
          <p:blipFill>
            <a:blip r:embed="rId8"/>
            <a:srcRect l="720" t="1270" r="720" b="1270"/>
            <a:stretch>
              <a:fillRect/>
            </a:stretch>
          </p:blipFill>
          <p:spPr bwMode="auto">
            <a:xfrm>
              <a:off x="2045" y="2531"/>
              <a:ext cx="3038" cy="1703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</p:pic>
        <p:sp>
          <p:nvSpPr>
            <p:cNvPr id="49160" name="Freeform 16"/>
            <p:cNvSpPr>
              <a:spLocks/>
            </p:cNvSpPr>
            <p:nvPr/>
          </p:nvSpPr>
          <p:spPr bwMode="auto">
            <a:xfrm>
              <a:off x="1107" y="2520"/>
              <a:ext cx="948" cy="1763"/>
            </a:xfrm>
            <a:custGeom>
              <a:avLst/>
              <a:gdLst>
                <a:gd name="T0" fmla="*/ 939 w 948"/>
                <a:gd name="T1" fmla="*/ 0 h 1763"/>
                <a:gd name="T2" fmla="*/ 0 w 948"/>
                <a:gd name="T3" fmla="*/ 939 h 1763"/>
                <a:gd name="T4" fmla="*/ 0 w 948"/>
                <a:gd name="T5" fmla="*/ 1174 h 1763"/>
                <a:gd name="T6" fmla="*/ 948 w 948"/>
                <a:gd name="T7" fmla="*/ 1763 h 17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8"/>
                <a:gd name="T13" fmla="*/ 0 h 1763"/>
                <a:gd name="T14" fmla="*/ 948 w 948"/>
                <a:gd name="T15" fmla="*/ 1763 h 17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8" h="1763">
                  <a:moveTo>
                    <a:pt x="939" y="0"/>
                  </a:moveTo>
                  <a:lnTo>
                    <a:pt x="0" y="939"/>
                  </a:lnTo>
                  <a:cubicBezTo>
                    <a:pt x="0" y="1017"/>
                    <a:pt x="0" y="1095"/>
                    <a:pt x="0" y="1174"/>
                  </a:cubicBezTo>
                  <a:lnTo>
                    <a:pt x="948" y="1763"/>
                  </a:lnTo>
                </a:path>
              </a:pathLst>
            </a:custGeom>
            <a:solidFill>
              <a:schemeClr val="bg1">
                <a:alpha val="43137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61" name="Oval 14"/>
            <p:cNvSpPr>
              <a:spLocks noChangeArrowheads="1"/>
            </p:cNvSpPr>
            <p:nvPr/>
          </p:nvSpPr>
          <p:spPr bwMode="auto">
            <a:xfrm>
              <a:off x="1054" y="3459"/>
              <a:ext cx="120" cy="235"/>
            </a:xfrm>
            <a:prstGeom prst="ellipse">
              <a:avLst/>
            </a:prstGeom>
            <a:solidFill>
              <a:srgbClr val="0040A4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62" name="Freeform 17"/>
            <p:cNvSpPr>
              <a:spLocks/>
            </p:cNvSpPr>
            <p:nvPr/>
          </p:nvSpPr>
          <p:spPr bwMode="auto">
            <a:xfrm>
              <a:off x="2045" y="2515"/>
              <a:ext cx="3171" cy="1768"/>
            </a:xfrm>
            <a:custGeom>
              <a:avLst/>
              <a:gdLst>
                <a:gd name="T0" fmla="*/ 0 w 3171"/>
                <a:gd name="T1" fmla="*/ 0 h 1768"/>
                <a:gd name="T2" fmla="*/ 3171 w 3171"/>
                <a:gd name="T3" fmla="*/ 0 h 1768"/>
                <a:gd name="T4" fmla="*/ 3171 w 3171"/>
                <a:gd name="T5" fmla="*/ 1768 h 1768"/>
                <a:gd name="T6" fmla="*/ 5 w 3171"/>
                <a:gd name="T7" fmla="*/ 1768 h 1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71"/>
                <a:gd name="T13" fmla="*/ 0 h 1768"/>
                <a:gd name="T14" fmla="*/ 3171 w 3171"/>
                <a:gd name="T15" fmla="*/ 1768 h 1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71" h="1768">
                  <a:moveTo>
                    <a:pt x="0" y="0"/>
                  </a:moveTo>
                  <a:lnTo>
                    <a:pt x="3171" y="0"/>
                  </a:lnTo>
                  <a:lnTo>
                    <a:pt x="3171" y="1768"/>
                  </a:lnTo>
                  <a:lnTo>
                    <a:pt x="5" y="1768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4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4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4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4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4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4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47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0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0" name="Picture 10" descr="drinking pengu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34313" y="5316538"/>
            <a:ext cx="1246187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28" name="Picture 8"/>
          <p:cNvPicPr>
            <a:picLocks noChangeAspect="1" noChangeArrowheads="1"/>
          </p:cNvPicPr>
          <p:nvPr/>
        </p:nvPicPr>
        <p:blipFill>
          <a:blip r:embed="rId5"/>
          <a:srcRect l="8000" t="12000" r="16000"/>
          <a:stretch>
            <a:fillRect/>
          </a:stretch>
        </p:blipFill>
        <p:spPr bwMode="auto">
          <a:xfrm>
            <a:off x="6889750" y="393700"/>
            <a:ext cx="2084388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/>
            </a:outerShdw>
          </a:effectLst>
        </p:spPr>
      </p:pic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Elixir of Life</a:t>
            </a:r>
          </a:p>
        </p:txBody>
      </p:sp>
      <p:sp>
        <p:nvSpPr>
          <p:cNvPr id="2867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798513" algn="l"/>
              </a:tabLst>
            </a:pPr>
            <a:r>
              <a:rPr lang="en-US"/>
              <a:t>Special properties of water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None/>
              <a:tabLst>
                <a:tab pos="798513" algn="l"/>
              </a:tabLst>
            </a:pPr>
            <a:r>
              <a:rPr lang="en-US"/>
              <a:t>1.	</a:t>
            </a:r>
            <a:r>
              <a:rPr lang="en-US" u="sng">
                <a:solidFill>
                  <a:srgbClr val="CC0000"/>
                </a:solidFill>
              </a:rPr>
              <a:t>cohesion &amp; adhesion</a:t>
            </a:r>
            <a:endParaRPr lang="en-US"/>
          </a:p>
          <a:p>
            <a:pPr lvl="2" eaLnBrk="1" hangingPunct="1">
              <a:lnSpc>
                <a:spcPct val="90000"/>
              </a:lnSpc>
              <a:tabLst>
                <a:tab pos="798513" algn="l"/>
              </a:tabLst>
            </a:pPr>
            <a:r>
              <a:rPr lang="en-US"/>
              <a:t>surface tension, capillary action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None/>
              <a:tabLst>
                <a:tab pos="798513" algn="l"/>
              </a:tabLst>
            </a:pPr>
            <a:r>
              <a:rPr lang="en-US"/>
              <a:t>2.	</a:t>
            </a:r>
            <a:r>
              <a:rPr lang="en-US" u="sng">
                <a:solidFill>
                  <a:srgbClr val="CC0000"/>
                </a:solidFill>
              </a:rPr>
              <a:t>good solvent</a:t>
            </a:r>
            <a:endParaRPr lang="en-US"/>
          </a:p>
          <a:p>
            <a:pPr lvl="2" eaLnBrk="1" hangingPunct="1">
              <a:lnSpc>
                <a:spcPct val="90000"/>
              </a:lnSpc>
              <a:tabLst>
                <a:tab pos="798513" algn="l"/>
              </a:tabLst>
            </a:pPr>
            <a:r>
              <a:rPr lang="en-US"/>
              <a:t>many molecules dissolve in H</a:t>
            </a:r>
            <a:r>
              <a:rPr lang="en-US" baseline="-25000"/>
              <a:t>2</a:t>
            </a:r>
            <a:r>
              <a:rPr lang="en-US"/>
              <a:t>O</a:t>
            </a:r>
          </a:p>
          <a:p>
            <a:pPr lvl="2" eaLnBrk="1" hangingPunct="1">
              <a:lnSpc>
                <a:spcPct val="90000"/>
              </a:lnSpc>
              <a:tabLst>
                <a:tab pos="798513" algn="l"/>
              </a:tabLst>
            </a:pPr>
            <a:r>
              <a:rPr lang="en-US" u="sng">
                <a:solidFill>
                  <a:srgbClr val="CC0000"/>
                </a:solidFill>
              </a:rPr>
              <a:t>hydrophilic</a:t>
            </a:r>
            <a:r>
              <a:rPr lang="en-US"/>
              <a:t> vs. </a:t>
            </a:r>
            <a:r>
              <a:rPr lang="en-US" u="sng">
                <a:solidFill>
                  <a:srgbClr val="CC0000"/>
                </a:solidFill>
              </a:rPr>
              <a:t>hydrophobic</a:t>
            </a:r>
            <a:endParaRPr lang="en-US"/>
          </a:p>
          <a:p>
            <a:pPr lvl="1" eaLnBrk="1" hangingPunct="1">
              <a:lnSpc>
                <a:spcPct val="90000"/>
              </a:lnSpc>
              <a:buFont typeface="Wingdings" charset="2"/>
              <a:buNone/>
              <a:tabLst>
                <a:tab pos="798513" algn="l"/>
              </a:tabLst>
            </a:pPr>
            <a:r>
              <a:rPr lang="en-US"/>
              <a:t>3.	</a:t>
            </a:r>
            <a:r>
              <a:rPr lang="en-US" u="sng">
                <a:solidFill>
                  <a:srgbClr val="CC0000"/>
                </a:solidFill>
              </a:rPr>
              <a:t>lower density as a solid</a:t>
            </a:r>
            <a:endParaRPr lang="en-US"/>
          </a:p>
          <a:p>
            <a:pPr lvl="2" eaLnBrk="1" hangingPunct="1">
              <a:lnSpc>
                <a:spcPct val="90000"/>
              </a:lnSpc>
              <a:tabLst>
                <a:tab pos="798513" algn="l"/>
              </a:tabLst>
            </a:pPr>
            <a:r>
              <a:rPr lang="en-US"/>
              <a:t>ice floats!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None/>
              <a:tabLst>
                <a:tab pos="798513" algn="l"/>
              </a:tabLst>
            </a:pPr>
            <a:r>
              <a:rPr lang="en-US"/>
              <a:t>4.	</a:t>
            </a:r>
            <a:r>
              <a:rPr lang="en-US" u="sng">
                <a:solidFill>
                  <a:srgbClr val="CC0000"/>
                </a:solidFill>
              </a:rPr>
              <a:t>high specific heat</a:t>
            </a:r>
            <a:endParaRPr lang="en-US"/>
          </a:p>
          <a:p>
            <a:pPr lvl="2" eaLnBrk="1" hangingPunct="1">
              <a:lnSpc>
                <a:spcPct val="90000"/>
              </a:lnSpc>
              <a:tabLst>
                <a:tab pos="798513" algn="l"/>
              </a:tabLst>
            </a:pPr>
            <a:r>
              <a:rPr lang="en-US"/>
              <a:t>water stores heat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None/>
              <a:tabLst>
                <a:tab pos="798513" algn="l"/>
              </a:tabLst>
            </a:pPr>
            <a:r>
              <a:rPr lang="en-US"/>
              <a:t>5.	</a:t>
            </a:r>
            <a:r>
              <a:rPr lang="en-US" u="sng">
                <a:solidFill>
                  <a:srgbClr val="CC0000"/>
                </a:solidFill>
              </a:rPr>
              <a:t>high heat of vaporization</a:t>
            </a:r>
            <a:endParaRPr lang="en-US"/>
          </a:p>
          <a:p>
            <a:pPr lvl="2" eaLnBrk="1" hangingPunct="1">
              <a:lnSpc>
                <a:spcPct val="90000"/>
              </a:lnSpc>
              <a:tabLst>
                <a:tab pos="798513" algn="l"/>
              </a:tabLst>
            </a:pPr>
            <a:r>
              <a:rPr lang="en-US"/>
              <a:t>heats &amp; cools slowly</a:t>
            </a:r>
          </a:p>
        </p:txBody>
      </p:sp>
      <p:sp>
        <p:nvSpPr>
          <p:cNvPr id="286725" name="AutoShape 5"/>
          <p:cNvSpPr>
            <a:spLocks noChangeArrowheads="1"/>
          </p:cNvSpPr>
          <p:nvPr/>
        </p:nvSpPr>
        <p:spPr bwMode="auto">
          <a:xfrm>
            <a:off x="6573838" y="3832225"/>
            <a:ext cx="2225675" cy="1165225"/>
          </a:xfrm>
          <a:prstGeom prst="wedgeEllipseCallout">
            <a:avLst>
              <a:gd name="adj1" fmla="val 21968"/>
              <a:gd name="adj2" fmla="val 88421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Ice</a:t>
            </a:r>
            <a:r>
              <a:rPr lang="en-US" sz="1800" b="1" i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!</a:t>
            </a:r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 </a:t>
            </a:r>
            <a:b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</a:br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I could use </a:t>
            </a:r>
            <a:b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</a:br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more ice</a:t>
            </a:r>
            <a:r>
              <a:rPr lang="en-US" sz="1800" b="1" i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6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6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6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6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6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6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6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6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86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867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3" grpId="0" build="p" bldLvl="5" autoUpdateAnimBg="0"/>
      <p:bldP spid="286725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/>
          <p:cNvPicPr>
            <a:picLocks noChangeAspect="1" noChangeArrowheads="1"/>
          </p:cNvPicPr>
          <p:nvPr/>
        </p:nvPicPr>
        <p:blipFill>
          <a:blip r:embed="rId6"/>
          <a:srcRect l="10800" r="8099" b="9599"/>
          <a:stretch>
            <a:fillRect/>
          </a:stretch>
        </p:blipFill>
        <p:spPr bwMode="auto">
          <a:xfrm>
            <a:off x="5991225" y="431800"/>
            <a:ext cx="304165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246794" name="Picture 10"/>
          <p:cNvPicPr>
            <a:picLocks noChangeAspect="1" noChangeArrowheads="1"/>
          </p:cNvPicPr>
          <p:nvPr/>
        </p:nvPicPr>
        <p:blipFill>
          <a:blip r:embed="rId7"/>
          <a:srcRect l="12000" t="14400" r="4800" b="3600"/>
          <a:stretch>
            <a:fillRect/>
          </a:stretch>
        </p:blipFill>
        <p:spPr bwMode="auto">
          <a:xfrm>
            <a:off x="5684838" y="4276725"/>
            <a:ext cx="18859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/>
            </a:outerShdw>
          </a:effectLst>
        </p:spPr>
      </p:pic>
      <p:pic>
        <p:nvPicPr>
          <p:cNvPr id="246791" name="Picture 7"/>
          <p:cNvPicPr>
            <a:picLocks noChangeAspect="1" noChangeArrowheads="1"/>
          </p:cNvPicPr>
          <p:nvPr/>
        </p:nvPicPr>
        <p:blipFill>
          <a:blip r:embed="rId8"/>
          <a:srcRect l="8090"/>
          <a:stretch>
            <a:fillRect/>
          </a:stretch>
        </p:blipFill>
        <p:spPr bwMode="auto">
          <a:xfrm>
            <a:off x="114300" y="5126038"/>
            <a:ext cx="1652588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789" name="Picture 5" descr="penguinL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9"/>
              <a:srcRect/>
              <a:stretch>
                <a:fillRect/>
              </a:stretch>
            </p:blipFill>
          </mc:Choice>
          <mc:Fallback>
            <p:blipFill>
              <a:blip r:embed="rId10"/>
              <a:srcRect/>
              <a:stretch>
                <a:fillRect/>
              </a:stretch>
            </p:blipFill>
          </mc:Fallback>
        </mc:AlternateContent>
        <p:spPr bwMode="auto">
          <a:xfrm>
            <a:off x="7835900" y="5497513"/>
            <a:ext cx="12747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790" name="AutoShape 6"/>
          <p:cNvSpPr>
            <a:spLocks noChangeArrowheads="1"/>
          </p:cNvSpPr>
          <p:nvPr/>
        </p:nvSpPr>
        <p:spPr bwMode="auto">
          <a:xfrm flipH="1">
            <a:off x="7218363" y="2827338"/>
            <a:ext cx="1801812" cy="1346200"/>
          </a:xfrm>
          <a:prstGeom prst="wedgeEllipseCallout">
            <a:avLst>
              <a:gd name="adj1" fmla="val 2773"/>
              <a:gd name="adj2" fmla="val 159667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Try that </a:t>
            </a:r>
            <a:b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</a:br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 with flour…</a:t>
            </a:r>
            <a:b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</a:br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or sugar…</a:t>
            </a:r>
          </a:p>
        </p:txBody>
      </p:sp>
      <p:sp>
        <p:nvSpPr>
          <p:cNvPr id="52231" name="AutoShape 11"/>
          <p:cNvSpPr>
            <a:spLocks noChangeArrowheads="1"/>
          </p:cNvSpPr>
          <p:nvPr/>
        </p:nvSpPr>
        <p:spPr bwMode="auto">
          <a:xfrm>
            <a:off x="5087938" y="1835150"/>
            <a:ext cx="1581150" cy="395288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4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703263" y="1357313"/>
            <a:ext cx="7962900" cy="510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charset="2"/>
              <a:buChar char="§"/>
              <a:defRPr/>
            </a:pPr>
            <a:r>
              <a:rPr lang="en-US" sz="2600" b="1" u="sng" kern="0" dirty="0">
                <a:solidFill>
                  <a:srgbClr val="CC0000"/>
                </a:solidFill>
                <a:latin typeface="+mn-lt"/>
              </a:rPr>
              <a:t>Cohesion</a:t>
            </a:r>
            <a:endParaRPr lang="en-US" sz="2600" b="1" kern="0" dirty="0">
              <a:solidFill>
                <a:srgbClr val="0F116A"/>
              </a:solidFill>
              <a:latin typeface="+mn-lt"/>
            </a:endParaRPr>
          </a:p>
          <a:p>
            <a:pPr marL="742950" lvl="1" indent="-28575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  <a:defRPr/>
            </a:pPr>
            <a:r>
              <a:rPr lang="en-US" b="1" kern="0" dirty="0">
                <a:latin typeface="+mn-lt"/>
                <a:ea typeface="ＭＳ Ｐゴシック" charset="-128"/>
              </a:rPr>
              <a:t>H bonding between H</a:t>
            </a:r>
            <a:r>
              <a:rPr lang="en-US" b="1" kern="0" baseline="-25000" dirty="0">
                <a:latin typeface="+mn-lt"/>
                <a:ea typeface="ＭＳ Ｐゴシック" charset="-128"/>
              </a:rPr>
              <a:t>2</a:t>
            </a:r>
            <a:r>
              <a:rPr lang="en-US" b="1" kern="0" dirty="0">
                <a:latin typeface="+mn-lt"/>
                <a:ea typeface="ＭＳ Ｐゴシック" charset="-128"/>
              </a:rPr>
              <a:t>O molecules</a:t>
            </a:r>
          </a:p>
          <a:p>
            <a:pPr marL="742950" lvl="1" indent="-28575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  <a:defRPr/>
            </a:pPr>
            <a:r>
              <a:rPr lang="en-US" b="1" kern="0" dirty="0">
                <a:latin typeface="+mn-lt"/>
                <a:ea typeface="ＭＳ Ｐゴシック" charset="-128"/>
              </a:rPr>
              <a:t>water is “sticky”</a:t>
            </a:r>
          </a:p>
          <a:p>
            <a:pPr marL="1085850" lvl="2" indent="-2286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5000"/>
              <a:buFont typeface="Wingdings" charset="2"/>
              <a:buChar char="§"/>
              <a:defRPr/>
            </a:pPr>
            <a:r>
              <a:rPr lang="en-US" sz="2200" b="1" u="sng" kern="0" dirty="0">
                <a:solidFill>
                  <a:srgbClr val="CC0000"/>
                </a:solidFill>
                <a:latin typeface="+mn-lt"/>
                <a:ea typeface="ＭＳ Ｐゴシック" charset="-128"/>
              </a:rPr>
              <a:t>surface tension</a:t>
            </a:r>
            <a:endParaRPr lang="en-US" sz="2200" b="1" kern="0" dirty="0">
              <a:solidFill>
                <a:srgbClr val="0F116A"/>
              </a:solidFill>
              <a:latin typeface="+mn-lt"/>
              <a:ea typeface="ＭＳ Ｐゴシック" charset="-128"/>
            </a:endParaRPr>
          </a:p>
          <a:p>
            <a:pPr marL="1085850" lvl="2" indent="-2286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5000"/>
              <a:buFont typeface="Wingdings" charset="2"/>
              <a:buChar char="§"/>
              <a:defRPr/>
            </a:pPr>
            <a:r>
              <a:rPr lang="en-US" sz="2200" b="1" kern="0" dirty="0">
                <a:solidFill>
                  <a:srgbClr val="0F116A"/>
                </a:solidFill>
                <a:latin typeface="+mn-lt"/>
                <a:ea typeface="ＭＳ Ｐゴシック" charset="-128"/>
              </a:rPr>
              <a:t>drinking straw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charset="2"/>
              <a:buChar char="§"/>
              <a:defRPr/>
            </a:pPr>
            <a:r>
              <a:rPr lang="en-US" sz="2600" b="1" u="sng" kern="0" dirty="0">
                <a:solidFill>
                  <a:srgbClr val="CC0000"/>
                </a:solidFill>
                <a:latin typeface="+mn-lt"/>
              </a:rPr>
              <a:t>Adhesion</a:t>
            </a:r>
            <a:endParaRPr lang="en-US" sz="2600" b="1" kern="0" dirty="0">
              <a:solidFill>
                <a:srgbClr val="0F116A"/>
              </a:solidFill>
              <a:latin typeface="+mn-lt"/>
            </a:endParaRP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  <a:defRPr/>
            </a:pPr>
            <a:r>
              <a:rPr lang="en-US" b="1" kern="0" dirty="0">
                <a:latin typeface="+mn-lt"/>
                <a:ea typeface="ＭＳ Ｐゴシック" charset="-128"/>
              </a:rPr>
              <a:t>H bonding between H</a:t>
            </a:r>
            <a:r>
              <a:rPr lang="en-US" b="1" kern="0" baseline="-25000" dirty="0">
                <a:latin typeface="+mn-lt"/>
                <a:ea typeface="ＭＳ Ｐゴシック" charset="-128"/>
              </a:rPr>
              <a:t>2</a:t>
            </a:r>
            <a:r>
              <a:rPr lang="en-US" b="1" kern="0" dirty="0">
                <a:latin typeface="+mn-lt"/>
                <a:ea typeface="ＭＳ Ｐゴシック" charset="-128"/>
              </a:rPr>
              <a:t>O &amp; other substances</a:t>
            </a:r>
          </a:p>
          <a:p>
            <a:pPr marL="1085850" lvl="2" indent="-228600" algn="l" eaLnBrk="1" hangingPunct="1">
              <a:spcBef>
                <a:spcPct val="20000"/>
              </a:spcBef>
              <a:buClr>
                <a:schemeClr val="hlink"/>
              </a:buClr>
              <a:buSzPct val="95000"/>
              <a:buFont typeface="Wingdings" charset="2"/>
              <a:buChar char="§"/>
              <a:defRPr/>
            </a:pPr>
            <a:r>
              <a:rPr lang="en-US" sz="2200" b="1" u="sng" kern="0" dirty="0">
                <a:solidFill>
                  <a:srgbClr val="CC0000"/>
                </a:solidFill>
                <a:latin typeface="+mn-lt"/>
                <a:ea typeface="ＭＳ Ｐゴシック" charset="-128"/>
              </a:rPr>
              <a:t>capillary action</a:t>
            </a:r>
            <a:endParaRPr lang="en-US" sz="2200" b="1" kern="0" dirty="0">
              <a:solidFill>
                <a:srgbClr val="0F116A"/>
              </a:solidFill>
              <a:latin typeface="+mn-lt"/>
              <a:ea typeface="ＭＳ Ｐゴシック" charset="-128"/>
            </a:endParaRPr>
          </a:p>
          <a:p>
            <a:pPr marL="1085850" lvl="2" indent="-228600" algn="l" eaLnBrk="1" hangingPunct="1">
              <a:spcBef>
                <a:spcPct val="20000"/>
              </a:spcBef>
              <a:buClr>
                <a:schemeClr val="hlink"/>
              </a:buClr>
              <a:buSzPct val="95000"/>
              <a:buFont typeface="Wingdings" charset="2"/>
              <a:buChar char="§"/>
              <a:defRPr/>
            </a:pPr>
            <a:r>
              <a:rPr lang="en-US" sz="2200" b="1" u="sng" kern="0" dirty="0">
                <a:solidFill>
                  <a:srgbClr val="CC0000"/>
                </a:solidFill>
                <a:latin typeface="+mn-lt"/>
                <a:ea typeface="ＭＳ Ｐゴシック" charset="-128"/>
              </a:rPr>
              <a:t>meniscus</a:t>
            </a:r>
            <a:endParaRPr lang="en-US" sz="2200" b="1" kern="0" dirty="0">
              <a:solidFill>
                <a:srgbClr val="0F116A"/>
              </a:solidFill>
              <a:latin typeface="+mn-lt"/>
              <a:ea typeface="ＭＳ Ｐゴシック" charset="-128"/>
            </a:endParaRPr>
          </a:p>
          <a:p>
            <a:pPr marL="1085850" lvl="2" indent="-228600" algn="l" eaLnBrk="1" hangingPunct="1">
              <a:spcBef>
                <a:spcPct val="20000"/>
              </a:spcBef>
              <a:buClr>
                <a:schemeClr val="hlink"/>
              </a:buClr>
              <a:buSzPct val="95000"/>
              <a:buFont typeface="Wingdings" charset="2"/>
              <a:buChar char="§"/>
              <a:defRPr/>
            </a:pPr>
            <a:r>
              <a:rPr lang="en-US" sz="2200" b="1" kern="0" dirty="0">
                <a:solidFill>
                  <a:srgbClr val="0F116A"/>
                </a:solidFill>
                <a:latin typeface="+mn-lt"/>
                <a:ea typeface="ＭＳ Ｐゴシック" charset="-128"/>
              </a:rPr>
              <a:t>water climbs up</a:t>
            </a:r>
            <a:br>
              <a:rPr lang="en-US" sz="2200" b="1" kern="0" dirty="0">
                <a:solidFill>
                  <a:srgbClr val="0F116A"/>
                </a:solidFill>
                <a:latin typeface="+mn-lt"/>
                <a:ea typeface="ＭＳ Ｐゴシック" charset="-128"/>
              </a:rPr>
            </a:br>
            <a:r>
              <a:rPr lang="en-US" sz="2200" b="1" kern="0" dirty="0">
                <a:solidFill>
                  <a:srgbClr val="0F116A"/>
                </a:solidFill>
                <a:latin typeface="+mn-lt"/>
                <a:ea typeface="ＭＳ Ｐゴシック" charset="-128"/>
              </a:rPr>
              <a:t>paper towel or cloth</a:t>
            </a:r>
            <a:endParaRPr lang="en-US" sz="2000" b="1" kern="0" dirty="0">
              <a:solidFill>
                <a:srgbClr val="0F116A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52233" name="Rectangle 3"/>
          <p:cNvSpPr>
            <a:spLocks noGrp="1" noChangeArrowheads="1"/>
          </p:cNvSpPr>
          <p:nvPr>
            <p:ph type="title"/>
          </p:nvPr>
        </p:nvSpPr>
        <p:spPr>
          <a:xfrm>
            <a:off x="596900" y="625475"/>
            <a:ext cx="7772400" cy="762000"/>
          </a:xfrm>
        </p:spPr>
        <p:txBody>
          <a:bodyPr/>
          <a:lstStyle/>
          <a:p>
            <a:pPr eaLnBrk="1" hangingPunct="1"/>
            <a:r>
              <a:rPr lang="en-US"/>
              <a:t>1. Cohesion &amp; Adhesion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467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6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46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467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90" grpId="0" animBg="1" autoUpdateAnimBg="0"/>
      <p:bldP spid="9" grpId="0" build="p" bldLvl="5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42" name="Picture 10" descr="36_13XylemSapFlow_U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03875" y="1855788"/>
            <a:ext cx="3530600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How does H</a:t>
            </a:r>
            <a:r>
              <a:rPr lang="en-US" baseline="-25000"/>
              <a:t>2</a:t>
            </a:r>
            <a:r>
              <a:rPr lang="en-US"/>
              <a:t>O get to top of trees?</a:t>
            </a:r>
          </a:p>
        </p:txBody>
      </p:sp>
      <p:sp>
        <p:nvSpPr>
          <p:cNvPr id="2488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55588" y="1371600"/>
            <a:ext cx="8393112" cy="504825"/>
          </a:xfrm>
          <a:solidFill>
            <a:srgbClr val="80FF00"/>
          </a:solidFill>
        </p:spPr>
        <p:txBody>
          <a:bodyPr lIns="45720" rIns="0"/>
          <a:lstStyle/>
          <a:p>
            <a:pPr marL="0" indent="0" eaLnBrk="1" hangingPunct="1">
              <a:lnSpc>
                <a:spcPct val="90000"/>
              </a:lnSpc>
              <a:buFont typeface="Wingdings" charset="2"/>
              <a:buNone/>
            </a:pPr>
            <a:r>
              <a:rPr lang="en-US"/>
              <a:t>Transpiration is built on cohesion &amp; adhesion </a:t>
            </a:r>
          </a:p>
        </p:txBody>
      </p:sp>
      <p:pic>
        <p:nvPicPr>
          <p:cNvPr id="54277" name="Picture 4"/>
          <p:cNvPicPr>
            <a:picLocks noChangeAspect="1" noChangeArrowheads="1"/>
          </p:cNvPicPr>
          <p:nvPr/>
        </p:nvPicPr>
        <p:blipFill>
          <a:blip r:embed="rId8"/>
          <a:srcRect r="3719"/>
          <a:stretch>
            <a:fillRect/>
          </a:stretch>
        </p:blipFill>
        <p:spPr bwMode="auto">
          <a:xfrm>
            <a:off x="284163" y="2832100"/>
            <a:ext cx="5353050" cy="3335338"/>
          </a:xfrm>
          <a:prstGeom prst="rect">
            <a:avLst/>
          </a:prstGeom>
          <a:solidFill>
            <a:srgbClr val="FFEA18"/>
          </a:solidFill>
          <a:ln w="9525">
            <a:noFill/>
            <a:miter lim="800000"/>
            <a:headEnd/>
            <a:tailEnd/>
          </a:ln>
        </p:spPr>
      </p:pic>
      <p:sp>
        <p:nvSpPr>
          <p:cNvPr id="248843" name="Line 11"/>
          <p:cNvSpPr>
            <a:spLocks noChangeShapeType="1"/>
          </p:cNvSpPr>
          <p:nvPr/>
        </p:nvSpPr>
        <p:spPr bwMode="auto">
          <a:xfrm flipV="1">
            <a:off x="5829300" y="1779588"/>
            <a:ext cx="0" cy="4935537"/>
          </a:xfrm>
          <a:prstGeom prst="line">
            <a:avLst/>
          </a:prstGeom>
          <a:noFill/>
          <a:ln w="1397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844" name="Freeform 12"/>
          <p:cNvSpPr>
            <a:spLocks noChangeAspect="1"/>
          </p:cNvSpPr>
          <p:nvPr/>
        </p:nvSpPr>
        <p:spPr bwMode="auto">
          <a:xfrm rot="-1800000">
            <a:off x="8226425" y="1698625"/>
            <a:ext cx="1062038" cy="982663"/>
          </a:xfrm>
          <a:custGeom>
            <a:avLst/>
            <a:gdLst>
              <a:gd name="T0" fmla="*/ 0 w 745"/>
              <a:gd name="T1" fmla="*/ 682971 h 482"/>
              <a:gd name="T2" fmla="*/ 256600 w 745"/>
              <a:gd name="T3" fmla="*/ 948005 h 482"/>
              <a:gd name="T4" fmla="*/ 299366 w 745"/>
              <a:gd name="T5" fmla="*/ 479099 h 482"/>
              <a:gd name="T6" fmla="*/ 527455 w 745"/>
              <a:gd name="T7" fmla="*/ 682971 h 482"/>
              <a:gd name="T8" fmla="*/ 541711 w 745"/>
              <a:gd name="T9" fmla="*/ 326195 h 482"/>
              <a:gd name="T10" fmla="*/ 755544 w 745"/>
              <a:gd name="T11" fmla="*/ 428131 h 482"/>
              <a:gd name="T12" fmla="*/ 755544 w 745"/>
              <a:gd name="T13" fmla="*/ 152904 h 482"/>
              <a:gd name="T14" fmla="*/ 919483 w 745"/>
              <a:gd name="T15" fmla="*/ 244646 h 482"/>
              <a:gd name="T16" fmla="*/ 1062038 w 745"/>
              <a:gd name="T17" fmla="*/ 0 h 4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45"/>
              <a:gd name="T28" fmla="*/ 0 h 482"/>
              <a:gd name="T29" fmla="*/ 745 w 745"/>
              <a:gd name="T30" fmla="*/ 482 h 48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45" h="482">
                <a:moveTo>
                  <a:pt x="0" y="335"/>
                </a:moveTo>
                <a:cubicBezTo>
                  <a:pt x="72" y="408"/>
                  <a:pt x="145" y="482"/>
                  <a:pt x="180" y="465"/>
                </a:cubicBezTo>
                <a:cubicBezTo>
                  <a:pt x="215" y="448"/>
                  <a:pt x="178" y="257"/>
                  <a:pt x="210" y="235"/>
                </a:cubicBezTo>
                <a:cubicBezTo>
                  <a:pt x="242" y="213"/>
                  <a:pt x="342" y="347"/>
                  <a:pt x="370" y="335"/>
                </a:cubicBezTo>
                <a:cubicBezTo>
                  <a:pt x="398" y="323"/>
                  <a:pt x="353" y="181"/>
                  <a:pt x="380" y="160"/>
                </a:cubicBezTo>
                <a:cubicBezTo>
                  <a:pt x="407" y="139"/>
                  <a:pt x="505" y="224"/>
                  <a:pt x="530" y="210"/>
                </a:cubicBezTo>
                <a:cubicBezTo>
                  <a:pt x="555" y="196"/>
                  <a:pt x="511" y="90"/>
                  <a:pt x="530" y="75"/>
                </a:cubicBezTo>
                <a:cubicBezTo>
                  <a:pt x="549" y="60"/>
                  <a:pt x="609" y="132"/>
                  <a:pt x="645" y="120"/>
                </a:cubicBezTo>
                <a:cubicBezTo>
                  <a:pt x="681" y="108"/>
                  <a:pt x="713" y="54"/>
                  <a:pt x="745" y="0"/>
                </a:cubicBezTo>
              </a:path>
            </a:pathLst>
          </a:custGeom>
          <a:noFill/>
          <a:ln w="63500">
            <a:solidFill>
              <a:schemeClr val="hlink"/>
            </a:solidFill>
            <a:round/>
            <a:headEnd/>
            <a:tailEnd type="triangl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8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488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88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5" grpId="0" build="p" autoUpdateAnimBg="0"/>
      <p:bldP spid="248843" grpId="0" animBg="1"/>
      <p:bldP spid="2488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5"/>
          <a:srcRect b="3600"/>
          <a:stretch>
            <a:fillRect/>
          </a:stretch>
        </p:blipFill>
        <p:spPr bwMode="auto">
          <a:xfrm>
            <a:off x="1265238" y="3176588"/>
            <a:ext cx="3654425" cy="337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293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3336925"/>
            <a:ext cx="3352800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5632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2. Water is the solvent of life</a:t>
            </a:r>
          </a:p>
        </p:txBody>
      </p:sp>
      <p:sp>
        <p:nvSpPr>
          <p:cNvPr id="7" name="Rectangle 4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706438" y="1371600"/>
            <a:ext cx="8437562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charset="2"/>
              <a:buChar char="§"/>
              <a:defRPr/>
            </a:pPr>
            <a:r>
              <a:rPr lang="en-US" sz="3000" b="1" kern="0">
                <a:solidFill>
                  <a:srgbClr val="0F116A"/>
                </a:solidFill>
                <a:latin typeface="+mn-lt"/>
              </a:rPr>
              <a:t>Polarity makes H</a:t>
            </a:r>
            <a:r>
              <a:rPr lang="en-US" sz="3000" b="1" kern="0" baseline="-25000">
                <a:solidFill>
                  <a:srgbClr val="0F116A"/>
                </a:solidFill>
                <a:latin typeface="+mn-lt"/>
              </a:rPr>
              <a:t>2</a:t>
            </a:r>
            <a:r>
              <a:rPr lang="en-US" sz="3000" b="1" kern="0">
                <a:solidFill>
                  <a:srgbClr val="0F116A"/>
                </a:solidFill>
                <a:latin typeface="+mn-lt"/>
              </a:rPr>
              <a:t>O a good </a:t>
            </a:r>
            <a:r>
              <a:rPr lang="en-US" sz="3000" b="1" u="sng" kern="0">
                <a:solidFill>
                  <a:srgbClr val="CC0000"/>
                </a:solidFill>
                <a:latin typeface="+mn-lt"/>
              </a:rPr>
              <a:t>solvent</a:t>
            </a:r>
            <a:endParaRPr lang="en-US" sz="3000" b="1" kern="0">
              <a:solidFill>
                <a:srgbClr val="0F116A"/>
              </a:solidFill>
              <a:latin typeface="+mn-lt"/>
            </a:endParaRP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  <a:defRPr/>
            </a:pPr>
            <a:r>
              <a:rPr lang="en-US" sz="2800" b="1" kern="0">
                <a:latin typeface="+mn-lt"/>
                <a:ea typeface="ＭＳ Ｐゴシック" charset="-128"/>
              </a:rPr>
              <a:t>polar H</a:t>
            </a:r>
            <a:r>
              <a:rPr lang="en-US" sz="2800" b="1" kern="0" baseline="-25000">
                <a:latin typeface="+mn-lt"/>
                <a:ea typeface="ＭＳ Ｐゴシック" charset="-128"/>
              </a:rPr>
              <a:t>2</a:t>
            </a:r>
            <a:r>
              <a:rPr lang="en-US" sz="2800" b="1" kern="0">
                <a:latin typeface="+mn-lt"/>
                <a:ea typeface="ＭＳ Ｐゴシック" charset="-128"/>
              </a:rPr>
              <a:t>O molecules surround </a:t>
            </a:r>
            <a:r>
              <a:rPr lang="en-US" sz="2800" b="1" kern="0">
                <a:solidFill>
                  <a:srgbClr val="CC0000"/>
                </a:solidFill>
                <a:latin typeface="+mn-lt"/>
                <a:ea typeface="ＭＳ Ｐゴシック" charset="-128"/>
              </a:rPr>
              <a:t>+</a:t>
            </a:r>
            <a:r>
              <a:rPr lang="en-US" sz="2800" b="1" kern="0">
                <a:latin typeface="+mn-lt"/>
                <a:ea typeface="ＭＳ Ｐゴシック" charset="-128"/>
              </a:rPr>
              <a:t> &amp; </a:t>
            </a:r>
            <a:r>
              <a:rPr lang="en-US" sz="2800" b="1" kern="0">
                <a:solidFill>
                  <a:srgbClr val="CC0000"/>
                </a:solidFill>
                <a:latin typeface="+mn-lt"/>
                <a:ea typeface="ＭＳ Ｐゴシック" charset="-128"/>
              </a:rPr>
              <a:t>–</a:t>
            </a:r>
            <a:r>
              <a:rPr lang="en-US" sz="2800" b="1" kern="0">
                <a:latin typeface="+mn-lt"/>
                <a:ea typeface="ＭＳ Ｐゴシック" charset="-128"/>
              </a:rPr>
              <a:t> </a:t>
            </a:r>
            <a:r>
              <a:rPr lang="en-US" sz="2800" b="1" kern="0">
                <a:solidFill>
                  <a:srgbClr val="CC0000"/>
                </a:solidFill>
                <a:latin typeface="+mn-lt"/>
                <a:ea typeface="ＭＳ Ｐゴシック" charset="-128"/>
              </a:rPr>
              <a:t>ions</a:t>
            </a:r>
            <a:endParaRPr lang="en-US" sz="2800" b="1" kern="0">
              <a:latin typeface="+mn-lt"/>
              <a:ea typeface="ＭＳ Ｐゴシック" charset="-128"/>
            </a:endParaRP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  <a:defRPr/>
            </a:pPr>
            <a:r>
              <a:rPr lang="en-US" sz="2800" b="1" u="sng" kern="0">
                <a:solidFill>
                  <a:srgbClr val="CC0000"/>
                </a:solidFill>
                <a:latin typeface="+mn-lt"/>
                <a:ea typeface="ＭＳ Ｐゴシック" charset="-128"/>
              </a:rPr>
              <a:t>solvents</a:t>
            </a:r>
            <a:r>
              <a:rPr lang="en-US" sz="2800" b="1" kern="0">
                <a:latin typeface="+mn-lt"/>
                <a:ea typeface="ＭＳ Ｐゴシック" charset="-128"/>
              </a:rPr>
              <a:t> dissolve </a:t>
            </a:r>
            <a:r>
              <a:rPr lang="en-US" sz="2800" b="1" u="sng" kern="0">
                <a:solidFill>
                  <a:srgbClr val="CC0000"/>
                </a:solidFill>
                <a:latin typeface="+mn-lt"/>
                <a:ea typeface="ＭＳ Ｐゴシック" charset="-128"/>
              </a:rPr>
              <a:t>solutes</a:t>
            </a:r>
            <a:r>
              <a:rPr lang="en-US" sz="2800" b="1" kern="0">
                <a:latin typeface="+mn-lt"/>
                <a:ea typeface="ＭＳ Ｐゴシック" charset="-128"/>
              </a:rPr>
              <a:t> creating </a:t>
            </a:r>
            <a:r>
              <a:rPr lang="en-US" sz="2800" b="1" u="sng" kern="0">
                <a:solidFill>
                  <a:srgbClr val="CC0000"/>
                </a:solidFill>
                <a:latin typeface="+mn-lt"/>
                <a:ea typeface="ＭＳ Ｐゴシック" charset="-128"/>
              </a:rPr>
              <a:t>solutions</a:t>
            </a:r>
            <a:endParaRPr lang="en-US" sz="2800" b="1" kern="0" dirty="0">
              <a:latin typeface="+mn-lt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29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8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23963" y="3524250"/>
            <a:ext cx="3352800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5837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38" y="3062288"/>
            <a:ext cx="3665537" cy="363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What dissolves in water?</a:t>
            </a:r>
          </a:p>
        </p:txBody>
      </p:sp>
      <p:sp>
        <p:nvSpPr>
          <p:cNvPr id="8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838200" y="1371600"/>
            <a:ext cx="8077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charset="2"/>
              <a:buChar char="§"/>
              <a:defRPr/>
            </a:pPr>
            <a:r>
              <a:rPr lang="en-US" sz="3400" b="1" u="sng" kern="0" dirty="0">
                <a:solidFill>
                  <a:srgbClr val="CC0000"/>
                </a:solidFill>
                <a:latin typeface="+mn-lt"/>
              </a:rPr>
              <a:t>Hydrophilic</a:t>
            </a:r>
            <a:endParaRPr lang="en-US" sz="3400" b="1" kern="0" dirty="0">
              <a:solidFill>
                <a:srgbClr val="0F116A"/>
              </a:solidFill>
              <a:latin typeface="+mn-lt"/>
            </a:endParaRP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  <a:defRPr/>
            </a:pPr>
            <a:r>
              <a:rPr lang="en-US" sz="3200" b="1" kern="0" dirty="0">
                <a:latin typeface="+mn-lt"/>
                <a:ea typeface="ＭＳ Ｐゴシック" charset="-128"/>
              </a:rPr>
              <a:t>substances have attraction to H</a:t>
            </a:r>
            <a:r>
              <a:rPr lang="en-US" sz="3200" b="1" kern="0" baseline="-25000" dirty="0">
                <a:latin typeface="+mn-lt"/>
                <a:ea typeface="ＭＳ Ｐゴシック" charset="-128"/>
              </a:rPr>
              <a:t>2</a:t>
            </a:r>
            <a:r>
              <a:rPr lang="en-US" sz="3200" b="1" kern="0" dirty="0">
                <a:latin typeface="+mn-lt"/>
                <a:ea typeface="ＭＳ Ｐゴシック" charset="-128"/>
              </a:rPr>
              <a:t>O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  <a:defRPr/>
            </a:pPr>
            <a:r>
              <a:rPr lang="en-US" sz="3200" b="1" u="sng" kern="0" dirty="0">
                <a:solidFill>
                  <a:srgbClr val="CC0000"/>
                </a:solidFill>
                <a:latin typeface="+mn-lt"/>
                <a:ea typeface="ＭＳ Ｐゴシック" charset="-128"/>
              </a:rPr>
              <a:t>polar</a:t>
            </a:r>
            <a:r>
              <a:rPr lang="en-US" sz="3200" b="1" kern="0" dirty="0">
                <a:latin typeface="+mn-lt"/>
                <a:ea typeface="ＭＳ Ｐゴシック" charset="-128"/>
              </a:rPr>
              <a:t> or </a:t>
            </a:r>
            <a:r>
              <a:rPr lang="en-US" sz="3200" b="1" u="sng" kern="0" dirty="0">
                <a:solidFill>
                  <a:srgbClr val="CC0000"/>
                </a:solidFill>
                <a:latin typeface="+mn-lt"/>
                <a:ea typeface="ＭＳ Ｐゴシック" charset="-128"/>
              </a:rPr>
              <a:t>non-polar</a:t>
            </a:r>
            <a:r>
              <a:rPr lang="en-US" sz="3200" b="1" kern="0" dirty="0">
                <a:latin typeface="+mn-lt"/>
                <a:ea typeface="ＭＳ Ｐゴシック" charset="-128"/>
              </a:rPr>
              <a:t>?</a:t>
            </a: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1150938" y="2470150"/>
            <a:ext cx="1785937" cy="930275"/>
          </a:xfrm>
          <a:prstGeom prst="ellips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5"/>
      <p:bldP spid="9" grpId="0" animBg="1"/>
    </p:bldLst>
  </p:timing>
</p:sld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4180</TotalTime>
  <Words>939</Words>
  <Application>Microsoft Office PowerPoint</Application>
  <PresentationFormat>On-screen Show (4:3)</PresentationFormat>
  <Paragraphs>287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Blueprint</vt:lpstr>
      <vt:lpstr>Bonds in Biology</vt:lpstr>
      <vt:lpstr>Chemistry of Life</vt:lpstr>
      <vt:lpstr>More about Water</vt:lpstr>
      <vt:lpstr>Chemistry of water</vt:lpstr>
      <vt:lpstr>Elixir of Life</vt:lpstr>
      <vt:lpstr>1. Cohesion &amp; Adhesion</vt:lpstr>
      <vt:lpstr>How does H2O get to top of trees?</vt:lpstr>
      <vt:lpstr>2. Water is the solvent of life</vt:lpstr>
      <vt:lpstr>What dissolves in water?</vt:lpstr>
      <vt:lpstr>What doesn’t dissolve in water?</vt:lpstr>
      <vt:lpstr>3. The special case of ice</vt:lpstr>
      <vt:lpstr>Why is “ice floats” important?</vt:lpstr>
      <vt:lpstr>4. Specific heat</vt:lpstr>
      <vt:lpstr>5. Heat of vaporization</vt:lpstr>
      <vt:lpstr>Ionization of water &amp; pH</vt:lpstr>
      <vt:lpstr>pH Scale</vt:lpstr>
      <vt:lpstr>Buffers &amp; cellular regulation</vt:lpstr>
      <vt:lpstr>PowerPoint Presentation</vt:lpstr>
    </vt:vector>
  </TitlesOfParts>
  <Company>Kim Foglia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 Chemistry of Life</dc:title>
  <dc:creator>Lisa</dc:creator>
  <cp:lastModifiedBy>Windows User</cp:lastModifiedBy>
  <cp:revision>187</cp:revision>
  <cp:lastPrinted>2007-11-05T03:00:20Z</cp:lastPrinted>
  <dcterms:created xsi:type="dcterms:W3CDTF">2010-11-14T20:55:34Z</dcterms:created>
  <dcterms:modified xsi:type="dcterms:W3CDTF">2014-08-18T13:13:50Z</dcterms:modified>
</cp:coreProperties>
</file>