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4" r:id="rId6"/>
    <p:sldId id="263" r:id="rId7"/>
    <p:sldId id="260" r:id="rId8"/>
    <p:sldId id="261" r:id="rId9"/>
    <p:sldId id="262"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A156DC1-7D2A-D24C-B64C-A083D0FFED39}" type="datetimeFigureOut">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56DC1-7D2A-D24C-B64C-A083D0FFED39}" type="datetimeFigureOut">
              <a:rPr lang="en-US" smtClean="0"/>
              <a:pPr/>
              <a:t>5/16/12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93A9-3F46-504E-864C-B9C06B1958B7}"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A156DC1-7D2A-D24C-B64C-A083D0FFED39}" type="datetimeFigureOut">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A156DC1-7D2A-D24C-B64C-A083D0FFED39}" type="datetimeFigureOut">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A156DC1-7D2A-D24C-B64C-A083D0FFED39}" type="datetimeFigureOut">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A156DC1-7D2A-D24C-B64C-A083D0FFED39}" type="datetimeFigureOut">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3A9-3F46-504E-864C-B9C06B1958B7}"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156DC1-7D2A-D24C-B64C-A083D0FFED39}" type="datetimeFigureOut">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A156DC1-7D2A-D24C-B64C-A083D0FFED39}" type="datetimeFigureOut">
              <a:rPr lang="en-US" smtClean="0"/>
              <a:pPr/>
              <a:t>5/16/12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A156DC1-7D2A-D24C-B64C-A083D0FFED39}" type="datetimeFigureOut">
              <a:rPr lang="en-US" smtClean="0"/>
              <a:pPr/>
              <a:t>5/16/12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A156DC1-7D2A-D24C-B64C-A083D0FFED39}" type="datetimeFigureOut">
              <a:rPr lang="en-US" smtClean="0"/>
              <a:pPr/>
              <a:t>5/16/12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56DC1-7D2A-D24C-B64C-A083D0FFED39}" type="datetimeFigureOut">
              <a:rPr lang="en-US" smtClean="0"/>
              <a:pPr/>
              <a:t>5/16/12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56DC1-7D2A-D24C-B64C-A083D0FFED39}" type="datetimeFigureOut">
              <a:rPr lang="en-US" smtClean="0"/>
              <a:pPr/>
              <a:t>5/16/12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93A9-3F46-504E-864C-B9C06B1958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A156DC1-7D2A-D24C-B64C-A083D0FFED39}" type="datetimeFigureOut">
              <a:rPr lang="en-US" smtClean="0"/>
              <a:pPr/>
              <a:t>5/16/12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B0D93A9-3F46-504E-864C-B9C06B1958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Homeostasis in the Human Body</a:t>
            </a:r>
            <a:endParaRPr lang="en-US" dirty="0"/>
          </a:p>
        </p:txBody>
      </p:sp>
      <p:sp>
        <p:nvSpPr>
          <p:cNvPr id="3" name="Subtitle 2"/>
          <p:cNvSpPr>
            <a:spLocks noGrp="1"/>
          </p:cNvSpPr>
          <p:nvPr>
            <p:ph type="subTitle" idx="1"/>
          </p:nvPr>
        </p:nvSpPr>
        <p:spPr>
          <a:xfrm>
            <a:off x="1322920" y="5623754"/>
            <a:ext cx="6498159" cy="916641"/>
          </a:xfrm>
        </p:spPr>
        <p:txBody>
          <a:bodyPr>
            <a:normAutofit fontScale="85000" lnSpcReduction="10000"/>
          </a:bodyPr>
          <a:lstStyle/>
          <a:p>
            <a:pPr algn="l"/>
            <a:r>
              <a:rPr lang="en-US" b="1" dirty="0" smtClean="0"/>
              <a:t>LA.910.2.2.3</a:t>
            </a:r>
            <a:r>
              <a:rPr lang="en-US" dirty="0" smtClean="0"/>
              <a:t>  The student will organize information to show</a:t>
            </a:r>
            <a:r>
              <a:rPr lang="en-US" dirty="0" smtClean="0"/>
              <a:t> understanding </a:t>
            </a:r>
            <a:r>
              <a:rPr lang="en-US" dirty="0" smtClean="0"/>
              <a:t>or relationships among facts, ideas, and events (e.g.</a:t>
            </a:r>
            <a:r>
              <a:rPr lang="en-US" dirty="0" smtClean="0"/>
              <a:t>,</a:t>
            </a:r>
            <a:r>
              <a:rPr lang="en-US" dirty="0" smtClean="0"/>
              <a:t> </a:t>
            </a:r>
            <a:r>
              <a:rPr lang="en-US" dirty="0" smtClean="0"/>
              <a:t>representing </a:t>
            </a:r>
            <a:r>
              <a:rPr lang="en-US" dirty="0" smtClean="0"/>
              <a:t>key points within text through charting, mapping,</a:t>
            </a:r>
            <a:r>
              <a:rPr lang="en-US" dirty="0" smtClean="0"/>
              <a:t> paraphrasing</a:t>
            </a:r>
            <a:r>
              <a:rPr lang="en-US" dirty="0" smtClean="0"/>
              <a:t>, summarizing, comparing, contrasting, or outlining)</a:t>
            </a:r>
          </a:p>
          <a:p>
            <a:pPr algn="l"/>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Positive Feedback in the Human Body</a:t>
            </a:r>
            <a:endParaRPr lang="en-US" dirty="0"/>
          </a:p>
        </p:txBody>
      </p:sp>
      <p:sp>
        <p:nvSpPr>
          <p:cNvPr id="3" name="Content Placeholder 2"/>
          <p:cNvSpPr>
            <a:spLocks noGrp="1"/>
          </p:cNvSpPr>
          <p:nvPr>
            <p:ph idx="1"/>
          </p:nvPr>
        </p:nvSpPr>
        <p:spPr/>
        <p:txBody>
          <a:bodyPr/>
          <a:lstStyle/>
          <a:p>
            <a:r>
              <a:rPr lang="en-US" dirty="0" smtClean="0"/>
              <a:t>Platelets causing blood clots when skin is cut.  The presence of platelets and other cells attracts more and more cells, eventually clotting the cut, drying and scabbing over while the skin repairs.</a:t>
            </a:r>
          </a:p>
          <a:p>
            <a:r>
              <a:rPr lang="en-US" dirty="0" smtClean="0"/>
              <a:t>Release of </a:t>
            </a:r>
            <a:r>
              <a:rPr lang="en-US" dirty="0" err="1" smtClean="0"/>
              <a:t>oxytocin</a:t>
            </a:r>
            <a:r>
              <a:rPr lang="en-US" dirty="0" smtClean="0"/>
              <a:t> during childbirth.  The presence of </a:t>
            </a:r>
            <a:r>
              <a:rPr lang="en-US" dirty="0" err="1" smtClean="0"/>
              <a:t>oxytocin</a:t>
            </a:r>
            <a:r>
              <a:rPr lang="en-US" dirty="0" smtClean="0"/>
              <a:t> intensifies contractions until the baby is expelled.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Ectoderm </a:t>
            </a:r>
            <a:r>
              <a:rPr lang="en-US" dirty="0" err="1" smtClean="0"/>
              <a:t>vs</a:t>
            </a:r>
            <a:r>
              <a:rPr lang="en-US" dirty="0" smtClean="0"/>
              <a:t> Endoderm</a:t>
            </a:r>
            <a:endParaRPr lang="en-US" dirty="0"/>
          </a:p>
        </p:txBody>
      </p:sp>
      <p:sp>
        <p:nvSpPr>
          <p:cNvPr id="3" name="Content Placeholder 2"/>
          <p:cNvSpPr>
            <a:spLocks noGrp="1"/>
          </p:cNvSpPr>
          <p:nvPr>
            <p:ph idx="1"/>
          </p:nvPr>
        </p:nvSpPr>
        <p:spPr/>
        <p:txBody>
          <a:bodyPr/>
          <a:lstStyle/>
          <a:p>
            <a:r>
              <a:rPr lang="en-US" dirty="0" err="1" smtClean="0"/>
              <a:t>Ecto/derm</a:t>
            </a:r>
            <a:r>
              <a:rPr lang="en-US" dirty="0" smtClean="0"/>
              <a:t>:  Outside/Skin</a:t>
            </a:r>
          </a:p>
          <a:p>
            <a:r>
              <a:rPr lang="en-US" dirty="0" smtClean="0"/>
              <a:t>Endo/</a:t>
            </a:r>
            <a:r>
              <a:rPr lang="en-US" dirty="0" err="1" smtClean="0"/>
              <a:t>derm</a:t>
            </a:r>
            <a:r>
              <a:rPr lang="en-US" dirty="0" smtClean="0"/>
              <a:t>:  Within/Skin</a:t>
            </a:r>
          </a:p>
          <a:p>
            <a:pPr lvl="1"/>
            <a:r>
              <a:rPr lang="en-US" dirty="0" smtClean="0"/>
              <a:t>An ectoderm is an organism that is dependent on the environment to provide warmth</a:t>
            </a:r>
          </a:p>
          <a:p>
            <a:pPr lvl="3"/>
            <a:r>
              <a:rPr lang="en-US" dirty="0" smtClean="0"/>
              <a:t>Examples:  Reptiles, fish, etc… (“cold-blooded”)</a:t>
            </a:r>
          </a:p>
          <a:p>
            <a:pPr lvl="1"/>
            <a:r>
              <a:rPr lang="en-US" dirty="0" smtClean="0"/>
              <a:t>An endoderm is an organism that is not dependent on the environment and can provide its own warmth (“warm-blooded”)</a:t>
            </a:r>
          </a:p>
          <a:p>
            <a:pPr lvl="3"/>
            <a:r>
              <a:rPr lang="en-US" dirty="0" smtClean="0"/>
              <a:t>Examples:  Humans, dogs, etc..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homeostasis?</a:t>
            </a:r>
            <a:endParaRPr lang="en-US" dirty="0"/>
          </a:p>
        </p:txBody>
      </p:sp>
      <p:sp>
        <p:nvSpPr>
          <p:cNvPr id="3" name="Content Placeholder 2"/>
          <p:cNvSpPr>
            <a:spLocks noGrp="1"/>
          </p:cNvSpPr>
          <p:nvPr>
            <p:ph idx="1"/>
          </p:nvPr>
        </p:nvSpPr>
        <p:spPr/>
        <p:txBody>
          <a:bodyPr/>
          <a:lstStyle/>
          <a:p>
            <a:r>
              <a:rPr lang="en-US" dirty="0" err="1" smtClean="0"/>
              <a:t>Homeo</a:t>
            </a:r>
            <a:r>
              <a:rPr lang="en-US" dirty="0" smtClean="0"/>
              <a:t>/stasis:  Same/standing still</a:t>
            </a:r>
          </a:p>
          <a:p>
            <a:pPr lvl="1"/>
            <a:r>
              <a:rPr lang="en-US" dirty="0" smtClean="0"/>
              <a:t>What other ways do we maintain homeostasis?</a:t>
            </a:r>
          </a:p>
          <a:p>
            <a:pPr lvl="2"/>
            <a:r>
              <a:rPr lang="en-US" dirty="0" smtClean="0"/>
              <a:t>pH</a:t>
            </a:r>
          </a:p>
          <a:p>
            <a:pPr lvl="2"/>
            <a:r>
              <a:rPr lang="en-US" dirty="0" smtClean="0"/>
              <a:t>Fluid levels</a:t>
            </a:r>
          </a:p>
          <a:p>
            <a:pPr lvl="2"/>
            <a:r>
              <a:rPr lang="en-US" dirty="0" smtClean="0"/>
              <a:t>Electrolyte levels (Sodium, Potassium, etc..)</a:t>
            </a:r>
          </a:p>
          <a:p>
            <a:pPr lvl="2"/>
            <a:r>
              <a:rPr lang="en-US" dirty="0" smtClean="0"/>
              <a:t>Sugar levels</a:t>
            </a:r>
          </a:p>
          <a:p>
            <a:pPr lvl="2"/>
            <a:r>
              <a:rPr lang="en-US" dirty="0" smtClean="0"/>
              <a:t>Blood </a:t>
            </a:r>
            <a:r>
              <a:rPr lang="en-US" dirty="0" err="1" smtClean="0"/>
              <a:t>pressire</a:t>
            </a:r>
            <a:endParaRPr lang="en-US" dirty="0" smtClean="0"/>
          </a:p>
          <a:p>
            <a:pPr lvl="2"/>
            <a:r>
              <a:rPr lang="en-US" smtClean="0"/>
              <a:t>Hormone levels</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Homeostasis in Non-Living objects</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r>
              <a:rPr lang="en-US" dirty="0" smtClean="0"/>
              <a:t>Think of an air conditioner:</a:t>
            </a:r>
          </a:p>
          <a:p>
            <a:pPr lvl="1"/>
            <a:r>
              <a:rPr lang="en-US" dirty="0"/>
              <a:t>Y</a:t>
            </a:r>
            <a:r>
              <a:rPr lang="en-US" dirty="0" smtClean="0"/>
              <a:t>ou have a </a:t>
            </a:r>
            <a:r>
              <a:rPr lang="en-US" b="1" dirty="0" smtClean="0"/>
              <a:t>set point</a:t>
            </a:r>
            <a:r>
              <a:rPr lang="en-US" dirty="0" smtClean="0"/>
              <a:t>, let’s say 75 degrees; set points tell what a particular value should be</a:t>
            </a:r>
          </a:p>
          <a:p>
            <a:pPr lvl="1"/>
            <a:r>
              <a:rPr lang="en-US" dirty="0" smtClean="0"/>
              <a:t>The </a:t>
            </a:r>
            <a:r>
              <a:rPr lang="en-US" b="1" dirty="0" smtClean="0"/>
              <a:t>receptor</a:t>
            </a:r>
            <a:r>
              <a:rPr lang="en-US" dirty="0" smtClean="0"/>
              <a:t>, the thermostat in the room detects the change</a:t>
            </a:r>
            <a:r>
              <a:rPr lang="en-US" dirty="0"/>
              <a:t>;</a:t>
            </a:r>
            <a:r>
              <a:rPr lang="en-US" dirty="0" smtClean="0"/>
              <a:t> it provides information about specific conditions (stimuli) in the internal environment. </a:t>
            </a:r>
          </a:p>
          <a:p>
            <a:pPr lvl="1"/>
            <a:r>
              <a:rPr lang="en-US" dirty="0" smtClean="0"/>
              <a:t>The </a:t>
            </a:r>
            <a:r>
              <a:rPr lang="en-US" b="1" dirty="0" smtClean="0"/>
              <a:t>control center</a:t>
            </a:r>
            <a:r>
              <a:rPr lang="en-US" dirty="0" smtClean="0"/>
              <a:t>, the thermostat detects deviation from the set point and signals the </a:t>
            </a:r>
            <a:r>
              <a:rPr lang="en-US" b="1" dirty="0" smtClean="0"/>
              <a:t>effectors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Homeostasis in Non-Living objects</a:t>
            </a:r>
            <a:endParaRPr lang="en-US" dirty="0"/>
          </a:p>
        </p:txBody>
      </p:sp>
      <p:sp>
        <p:nvSpPr>
          <p:cNvPr id="3" name="Content Placeholder 2"/>
          <p:cNvSpPr>
            <a:spLocks noGrp="1"/>
          </p:cNvSpPr>
          <p:nvPr>
            <p:ph idx="1"/>
          </p:nvPr>
        </p:nvSpPr>
        <p:spPr/>
        <p:txBody>
          <a:bodyPr/>
          <a:lstStyle/>
          <a:p>
            <a:r>
              <a:rPr lang="en-US" dirty="0" smtClean="0"/>
              <a:t>The </a:t>
            </a:r>
            <a:r>
              <a:rPr lang="en-US" b="1" dirty="0" err="1" smtClean="0"/>
              <a:t>effector</a:t>
            </a:r>
            <a:r>
              <a:rPr lang="en-US" dirty="0" smtClean="0"/>
              <a:t> causes </a:t>
            </a:r>
            <a:r>
              <a:rPr lang="en-US" b="1" dirty="0" smtClean="0"/>
              <a:t>responses</a:t>
            </a:r>
            <a:r>
              <a:rPr lang="en-US" dirty="0" smtClean="0"/>
              <a:t> in the internal environment; the air conditioner will turn on to bring the temperature back to 75 degrees.</a:t>
            </a:r>
          </a:p>
          <a:p>
            <a:r>
              <a:rPr lang="en-US" b="1" dirty="0" smtClean="0"/>
              <a:t>Responses</a:t>
            </a:r>
            <a:r>
              <a:rPr lang="en-US" dirty="0" smtClean="0"/>
              <a:t> correct the change.</a:t>
            </a:r>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06190" y="343221"/>
            <a:ext cx="7521221" cy="61368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Feedback</a:t>
            </a:r>
            <a:endParaRPr lang="en-US" dirty="0"/>
          </a:p>
        </p:txBody>
      </p:sp>
      <p:sp>
        <p:nvSpPr>
          <p:cNvPr id="3" name="Content Placeholder 2"/>
          <p:cNvSpPr>
            <a:spLocks noGrp="1"/>
          </p:cNvSpPr>
          <p:nvPr>
            <p:ph idx="1"/>
          </p:nvPr>
        </p:nvSpPr>
        <p:spPr/>
        <p:txBody>
          <a:bodyPr/>
          <a:lstStyle/>
          <a:p>
            <a:r>
              <a:rPr lang="en-US" dirty="0" smtClean="0"/>
              <a:t>This is how we maintain homeostasis.  </a:t>
            </a:r>
          </a:p>
          <a:p>
            <a:r>
              <a:rPr lang="en-US" dirty="0" smtClean="0"/>
              <a:t>If our temperature gets too high, we sweat.</a:t>
            </a:r>
          </a:p>
          <a:p>
            <a:pPr lvl="1"/>
            <a:r>
              <a:rPr lang="en-US" dirty="0" smtClean="0"/>
              <a:t>Sweating lowers the body temperature to normal</a:t>
            </a:r>
          </a:p>
          <a:p>
            <a:r>
              <a:rPr lang="en-US" dirty="0" smtClean="0"/>
              <a:t>If our temperature gets too low, we shiver to bring it back up</a:t>
            </a:r>
          </a:p>
          <a:p>
            <a:pPr lvl="1"/>
            <a:r>
              <a:rPr lang="en-US" dirty="0" smtClean="0"/>
              <a:t>Muscles shivering produce heat raising the temperature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Feedback</a:t>
            </a:r>
            <a:endParaRPr lang="en-US" dirty="0"/>
          </a:p>
        </p:txBody>
      </p:sp>
      <p:sp>
        <p:nvSpPr>
          <p:cNvPr id="3" name="Content Placeholder 2"/>
          <p:cNvSpPr>
            <a:spLocks noGrp="1"/>
          </p:cNvSpPr>
          <p:nvPr>
            <p:ph idx="1"/>
          </p:nvPr>
        </p:nvSpPr>
        <p:spPr/>
        <p:txBody>
          <a:bodyPr/>
          <a:lstStyle/>
          <a:p>
            <a:r>
              <a:rPr lang="en-US" dirty="0" smtClean="0"/>
              <a:t>Consider both cases:  </a:t>
            </a:r>
          </a:p>
          <a:p>
            <a:pPr lvl="1"/>
            <a:r>
              <a:rPr lang="en-US" dirty="0" smtClean="0"/>
              <a:t>sweating to lower temperature </a:t>
            </a:r>
          </a:p>
          <a:p>
            <a:pPr lvl="1"/>
            <a:r>
              <a:rPr lang="en-US" dirty="0"/>
              <a:t>s</a:t>
            </a:r>
            <a:r>
              <a:rPr lang="en-US" dirty="0" smtClean="0"/>
              <a:t>hivering to raise body temperature</a:t>
            </a:r>
          </a:p>
          <a:p>
            <a:pPr lvl="1"/>
            <a:endParaRPr lang="en-US" dirty="0" smtClean="0"/>
          </a:p>
          <a:p>
            <a:r>
              <a:rPr lang="en-US" dirty="0" smtClean="0"/>
              <a:t>Both are negative feedback.  Don’t think of negative feedback as a number scale.</a:t>
            </a:r>
          </a:p>
          <a:p>
            <a:pPr lvl="1"/>
            <a:r>
              <a:rPr lang="en-US" dirty="0" smtClean="0"/>
              <a:t>i.e.  Temperature increasing is negative feedback, if it is going back to the set point.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Feedback</a:t>
            </a:r>
            <a:endParaRPr lang="en-US" dirty="0"/>
          </a:p>
        </p:txBody>
      </p:sp>
      <p:sp>
        <p:nvSpPr>
          <p:cNvPr id="3" name="Content Placeholder 2"/>
          <p:cNvSpPr>
            <a:spLocks noGrp="1"/>
          </p:cNvSpPr>
          <p:nvPr>
            <p:ph idx="1"/>
          </p:nvPr>
        </p:nvSpPr>
        <p:spPr/>
        <p:txBody>
          <a:bodyPr/>
          <a:lstStyle/>
          <a:p>
            <a:r>
              <a:rPr lang="en-US" dirty="0" smtClean="0"/>
              <a:t>Positive feedback is when you increase the stimulus.</a:t>
            </a:r>
          </a:p>
          <a:p>
            <a:pPr lvl="1"/>
            <a:r>
              <a:rPr lang="en-US" dirty="0" smtClean="0"/>
              <a:t>Very few cases of positive feedback</a:t>
            </a:r>
          </a:p>
          <a:p>
            <a:pPr lvl="1"/>
            <a:r>
              <a:rPr lang="en-US" dirty="0" smtClean="0"/>
              <a:t>Positive feedback occurs when one event triggers another event, therefore increasing the first event, and so on…</a:t>
            </a:r>
          </a:p>
          <a:p>
            <a:pPr lvl="1"/>
            <a:r>
              <a:rPr lang="en-US" dirty="0" smtClean="0"/>
              <a:t>Positive feedback is designed to push levels out of normal range.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56</TotalTime>
  <Words>486</Words>
  <Application>Microsoft Macintosh PowerPoint</Application>
  <PresentationFormat>On-screen Show (4:3)</PresentationFormat>
  <Paragraphs>47</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Breeze</vt:lpstr>
      <vt:lpstr>Homeostasis in the Human Body</vt:lpstr>
      <vt:lpstr>Ectoderm vs Endoderm</vt:lpstr>
      <vt:lpstr>What is homeostasis?</vt:lpstr>
      <vt:lpstr>Homeostasis in Non-Living objects</vt:lpstr>
      <vt:lpstr>Homeostasis in Non-Living objects</vt:lpstr>
      <vt:lpstr>Slide 6</vt:lpstr>
      <vt:lpstr>Negative Feedback</vt:lpstr>
      <vt:lpstr>Negative Feedback</vt:lpstr>
      <vt:lpstr>Positive Feedback</vt:lpstr>
      <vt:lpstr>Examples of Positive Feedback in the Human Body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 in the Human Body</dc:title>
  <dc:creator>Kristina Boss</dc:creator>
  <cp:lastModifiedBy>Kristina Boss</cp:lastModifiedBy>
  <cp:revision>5</cp:revision>
  <dcterms:created xsi:type="dcterms:W3CDTF">2012-05-16T14:53:59Z</dcterms:created>
  <dcterms:modified xsi:type="dcterms:W3CDTF">2012-05-16T14:55:28Z</dcterms:modified>
</cp:coreProperties>
</file>